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93" r:id="rId3"/>
    <p:sldId id="336" r:id="rId4"/>
    <p:sldId id="312" r:id="rId5"/>
    <p:sldId id="319" r:id="rId6"/>
    <p:sldId id="344" r:id="rId7"/>
    <p:sldId id="345" r:id="rId8"/>
    <p:sldId id="324" r:id="rId9"/>
    <p:sldId id="347" r:id="rId10"/>
    <p:sldId id="264" r:id="rId11"/>
    <p:sldId id="339" r:id="rId12"/>
    <p:sldId id="340" r:id="rId13"/>
    <p:sldId id="346" r:id="rId14"/>
    <p:sldId id="348" r:id="rId15"/>
    <p:sldId id="349" r:id="rId16"/>
  </p:sldIdLst>
  <p:sldSz cx="12192000" cy="6858000"/>
  <p:notesSz cx="6858000" cy="9144000"/>
  <p:embeddedFontLst>
    <p:embeddedFont>
      <p:font typeface="Qanelas Bold" panose="00000800000000000000" pitchFamily="50" charset="-52"/>
      <p:bold r:id="rId19"/>
    </p:embeddedFont>
    <p:embeddedFont>
      <p:font typeface="Qanelas ExtraBold" panose="00000900000000000000" pitchFamily="50" charset="-52"/>
      <p:bold r:id="rId20"/>
    </p:embeddedFont>
    <p:embeddedFont>
      <p:font typeface="Qanelas" panose="00000500000000000000" pitchFamily="50" charset="-52"/>
      <p:regular r:id="rId21"/>
    </p:embeddedFont>
    <p:embeddedFont>
      <p:font typeface="Yu Gothic UI Semibold" panose="020B0700000000000000" pitchFamily="34" charset="-128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Qanelas Black" panose="00000A00000000000000" pitchFamily="50" charset="-52"/>
      <p:bold r:id="rId27"/>
    </p:embeddedFont>
    <p:embeddedFont>
      <p:font typeface="Qanelas Medium" panose="00000600000000000000" pitchFamily="50" charset="-52"/>
      <p:regular r:id="rId28"/>
    </p:embeddedFont>
    <p:embeddedFont>
      <p:font typeface="Qanelas Heavy" panose="00000A00000000000000" pitchFamily="50" charset="-52"/>
      <p:bold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Qanelas SemiBold" panose="00000700000000000000" pitchFamily="50" charset="-52"/>
      <p:bold r:id="rId3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202026"/>
    <a:srgbClr val="7DD9E3"/>
    <a:srgbClr val="899DB7"/>
    <a:srgbClr val="F2DB2E"/>
    <a:srgbClr val="92D050"/>
    <a:srgbClr val="AA8FED"/>
    <a:srgbClr val="46A7F8"/>
    <a:srgbClr val="65BCF7"/>
    <a:srgbClr val="574E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Темный стиль 1 — акцент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Темный стиль 1 — акцент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81" autoAdjust="0"/>
    <p:restoredTop sz="76279" autoAdjust="0"/>
  </p:normalViewPr>
  <p:slideViewPr>
    <p:cSldViewPr snapToGrid="0">
      <p:cViewPr>
        <p:scale>
          <a:sx n="75" d="100"/>
          <a:sy n="75" d="100"/>
        </p:scale>
        <p:origin x="1434" y="34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B1D8974-5054-46BD-893F-9DDBFB5894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98A4D1B-7CDD-497D-B208-AAA93C112A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35EAD-60F5-4F61-87BA-1A821EE955D1}" type="datetimeFigureOut">
              <a:rPr lang="ru-RU" smtClean="0"/>
              <a:pPr/>
              <a:t>24.02.2018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7735C15-D721-4DF4-B50D-1135AE85B3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F00DD7-A257-41B3-B213-C211B186D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A7024-6AB5-4512-AA20-B5167D6F8B2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38779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093A6-CE26-447A-9A0A-1D07AC59F3E7}" type="datetimeFigureOut">
              <a:rPr lang="ru-RU" smtClean="0"/>
              <a:pPr/>
              <a:t>24.02.2018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6A75E-E4AE-40D4-9A29-53F88D3EA49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0494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Рекомендации:</a:t>
            </a:r>
          </a:p>
          <a:p>
            <a:r>
              <a:rPr lang="ru-RU" dirty="0" smtClean="0"/>
              <a:t>Помните, что ваш питч длится около 3-х минут, а инвесторы посмотрели не одну сотню разнообразных питчей. Ваша задача</a:t>
            </a:r>
            <a:r>
              <a:rPr lang="ru-RU" baseline="0" dirty="0" smtClean="0"/>
              <a:t> за эти минуты – заинтересовать, чтобы ответить на вопросы инвестора уже тет-а-тет. В ходе питча вы должны продемонстрировать компетентность вас как </a:t>
            </a:r>
            <a:r>
              <a:rPr lang="ru-RU" baseline="0" dirty="0" err="1" smtClean="0"/>
              <a:t>фаундера</a:t>
            </a:r>
            <a:r>
              <a:rPr lang="ru-RU" baseline="0" dirty="0" smtClean="0"/>
              <a:t> и команды как единого целого.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3528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Рекомендации:</a:t>
            </a:r>
          </a:p>
          <a:p>
            <a:r>
              <a:rPr lang="ru-RU" dirty="0" smtClean="0"/>
              <a:t>Вы знаете своего ключевого</a:t>
            </a:r>
            <a:r>
              <a:rPr lang="ru-RU" baseline="0" dirty="0" smtClean="0"/>
              <a:t> конкурента? Какие его сильные стороны и почему клиенты откажутся от него в вашу пользу?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2432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Рекомендации:</a:t>
            </a:r>
          </a:p>
          <a:p>
            <a:r>
              <a:rPr lang="ru-RU" dirty="0" smtClean="0"/>
              <a:t>Четко проговорите сколько вам нужно, когда, на что и какие гарантии возврата.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9111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Рекомендации:</a:t>
            </a:r>
          </a:p>
          <a:p>
            <a:r>
              <a:rPr lang="ru-RU" dirty="0" smtClean="0"/>
              <a:t>На стадии </a:t>
            </a:r>
            <a:r>
              <a:rPr lang="en-US" dirty="0" smtClean="0"/>
              <a:t>pre-seed </a:t>
            </a:r>
            <a:r>
              <a:rPr lang="ru-RU" dirty="0" smtClean="0"/>
              <a:t>только команда и рынок – вещи более менее определенные и четкие.</a:t>
            </a:r>
            <a:r>
              <a:rPr lang="ru-RU" baseline="0" dirty="0" smtClean="0"/>
              <a:t> Гипотезы пока не подтверждены, каналы не протестированы. Поэтому укажите на сильные стороны команды.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7228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8824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Рекомендации:</a:t>
            </a:r>
          </a:p>
          <a:p>
            <a:r>
              <a:rPr lang="ru-RU" dirty="0" smtClean="0"/>
              <a:t>В самом начале питча четко сформулируйте в паре фраз суть вашего проекта, рынок,</a:t>
            </a:r>
            <a:r>
              <a:rPr lang="ru-RU" baseline="0" dirty="0" smtClean="0"/>
              <a:t> на котором работаете и стадию. Зачастую, инвесторы вкладывают в определенные отрасли, на которых специализируются и делятся примерно так: 1) инвестирую в доходность, любая ниша 2) инвестирую в конкретную команду, которая нравится 3) инвестирую в конкретную идею, которая понравилась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4501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Рекомендации:</a:t>
            </a:r>
          </a:p>
          <a:p>
            <a:r>
              <a:rPr lang="ru-RU" dirty="0" smtClean="0"/>
              <a:t>В миссии укажите ценность для клиента пользоваться</a:t>
            </a:r>
            <a:r>
              <a:rPr lang="ru-RU" baseline="0" dirty="0" smtClean="0"/>
              <a:t> вашим продуктом, обозначьте точку, где вы сейчас.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2152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Рекомендации:</a:t>
            </a:r>
          </a:p>
          <a:p>
            <a:r>
              <a:rPr lang="ru-RU" dirty="0" smtClean="0"/>
              <a:t>Дайте четкое определение, какую</a:t>
            </a:r>
            <a:r>
              <a:rPr lang="ru-RU" baseline="0" dirty="0" smtClean="0"/>
              <a:t> «боль» вы утоляете. Как она сформирована у клиентов, осознали ли они ее и ищут ли решение другими способами сейчас. Какой средний чек решения боли сейчас – без вашего продукта?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3621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Рекомендации:</a:t>
            </a:r>
          </a:p>
          <a:p>
            <a:r>
              <a:rPr lang="ru-RU" dirty="0" smtClean="0"/>
              <a:t>Чем вы лучше альтернативных решений? Помните, что ваши конкуренты не только</a:t>
            </a:r>
            <a:r>
              <a:rPr lang="ru-RU" baseline="0" dirty="0" smtClean="0"/>
              <a:t> аналогичные </a:t>
            </a:r>
            <a:r>
              <a:rPr lang="ru-RU" baseline="0" dirty="0" err="1" smtClean="0"/>
              <a:t>стартапы</a:t>
            </a:r>
            <a:r>
              <a:rPr lang="ru-RU" baseline="0" dirty="0" smtClean="0"/>
              <a:t>, но и альтернативные решения в принципе, а также не решать проблемы – тоже конкурент.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3206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1200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Рекомендации:</a:t>
            </a:r>
          </a:p>
          <a:p>
            <a:r>
              <a:rPr lang="ru-RU" dirty="0" smtClean="0"/>
              <a:t>Расскажите, как вы собираетесь зарабатывать. Помните, что инвестор должен по</a:t>
            </a:r>
            <a:r>
              <a:rPr lang="ru-RU" baseline="0" dirty="0" smtClean="0"/>
              <a:t> ходу вашего питча посчитать «на коленке» вашу экономику. Дайте ему понятные и простые цифры без деталей.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0163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Рекомендации:</a:t>
            </a:r>
          </a:p>
          <a:p>
            <a:r>
              <a:rPr lang="ru-RU" dirty="0" smtClean="0"/>
              <a:t>По каким</a:t>
            </a:r>
            <a:r>
              <a:rPr lang="ru-RU" baseline="0" dirty="0" smtClean="0"/>
              <a:t> каналам к вам пойдут клиенты и сколько вы будете тратить на их приход? Будут ли окупаться вложения. Схема такова: «Вкладываем </a:t>
            </a:r>
            <a:r>
              <a:rPr lang="en-US" baseline="0" dirty="0" smtClean="0"/>
              <a:t>X </a:t>
            </a:r>
            <a:r>
              <a:rPr lang="ru-RU" baseline="0" dirty="0" smtClean="0"/>
              <a:t>руб. в канал </a:t>
            </a:r>
            <a:r>
              <a:rPr lang="en-US" baseline="0" dirty="0" smtClean="0"/>
              <a:t>Y</a:t>
            </a:r>
            <a:r>
              <a:rPr lang="ru-RU" baseline="0" dirty="0" smtClean="0"/>
              <a:t>, получаем </a:t>
            </a:r>
            <a:r>
              <a:rPr lang="en-US" baseline="0" dirty="0" smtClean="0"/>
              <a:t>Z </a:t>
            </a:r>
            <a:r>
              <a:rPr lang="ru-RU" baseline="0" dirty="0" smtClean="0"/>
              <a:t>трафика с </a:t>
            </a:r>
            <a:r>
              <a:rPr lang="en-US" baseline="0" dirty="0" smtClean="0"/>
              <a:t>R </a:t>
            </a:r>
            <a:r>
              <a:rPr lang="ru-RU" baseline="0" dirty="0" smtClean="0"/>
              <a:t>чеком»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7394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Рекомендации:</a:t>
            </a:r>
          </a:p>
          <a:p>
            <a:r>
              <a:rPr lang="ru-RU" dirty="0" smtClean="0"/>
              <a:t>На каком рынке</a:t>
            </a:r>
            <a:r>
              <a:rPr lang="ru-RU" baseline="0" dirty="0" smtClean="0"/>
              <a:t> работаете и какие перспективы роста? Инвесторы любят большие и перспективные рынке.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7429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13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856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6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344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2" y="1709743"/>
            <a:ext cx="1051560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2" y="4589467"/>
            <a:ext cx="105156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483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81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365128"/>
            <a:ext cx="10515601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9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92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258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860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024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9" y="987428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90" y="2057401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347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9" y="987428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90" y="2057401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05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2" y="365128"/>
            <a:ext cx="105156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4" y="6356355"/>
            <a:ext cx="4114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36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microsoft.com/office/2007/relationships/hdphoto" Target="../media/hdphoto1.wdp"/><Relationship Id="rId1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png"/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24.png"/><Relationship Id="rId10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1169" y="1295787"/>
            <a:ext cx="5234831" cy="128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4800" b="1" dirty="0" smtClean="0">
                <a:solidFill>
                  <a:srgbClr val="00FFFF"/>
                </a:solidFill>
                <a:latin typeface="Qanelas Heavy" panose="00000A00000000000000" pitchFamily="50" charset="-52"/>
              </a:rPr>
              <a:t>ЕЛЕНА</a:t>
            </a:r>
          </a:p>
          <a:p>
            <a:pPr>
              <a:lnSpc>
                <a:spcPct val="80000"/>
              </a:lnSpc>
            </a:pPr>
            <a:r>
              <a:rPr lang="ru-RU" sz="4800" b="1" dirty="0" smtClean="0">
                <a:solidFill>
                  <a:srgbClr val="00FFFF"/>
                </a:solidFill>
                <a:latin typeface="Qanelas Heavy" panose="00000A00000000000000" pitchFamily="50" charset="-52"/>
              </a:rPr>
              <a:t>ШЕГУРОВА</a:t>
            </a:r>
            <a:endParaRPr lang="en-US" sz="4400" b="1" dirty="0">
              <a:solidFill>
                <a:srgbClr val="00FFFF"/>
              </a:solidFill>
              <a:latin typeface="Qanelas Heavy" panose="00000A00000000000000" pitchFamily="50" charset="-52"/>
            </a:endParaRPr>
          </a:p>
        </p:txBody>
      </p:sp>
      <p:pic>
        <p:nvPicPr>
          <p:cNvPr id="1026" name="Picture 2" descr="https://lh5.googleusercontent.com/JzUmt48oWstyDPsMWO-LaiSvSLmSHQYKTb5jceK7Luwpe0kqD9ow57K5kX5p-1biiRD0H_EqEmXuX3XwCBmHM1mbUV1LTLPQruqHZvxc8YByA-D6_Uq7RDOAykNWVvVxYBnfPT6Ndfr4oLt9K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3" r="15133"/>
          <a:stretch/>
        </p:blipFill>
        <p:spPr bwMode="auto">
          <a:xfrm>
            <a:off x="6924675" y="0"/>
            <a:ext cx="5267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894919"/>
            <a:ext cx="3038475" cy="9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715108" y="3672461"/>
            <a:ext cx="6003192" cy="2527300"/>
          </a:xfrm>
          <a:prstGeom prst="roundRect">
            <a:avLst>
              <a:gd name="adj" fmla="val 8124"/>
            </a:avLst>
          </a:prstGeom>
          <a:solidFill>
            <a:schemeClr val="tx1"/>
          </a:solidFill>
          <a:ln w="19050">
            <a:solidFill>
              <a:srgbClr val="00FF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F8A341-F75E-4542-BF9B-02CA958D31D6}"/>
              </a:ext>
            </a:extLst>
          </p:cNvPr>
          <p:cNvSpPr/>
          <p:nvPr/>
        </p:nvSpPr>
        <p:spPr>
          <a:xfrm>
            <a:off x="730946" y="1764123"/>
            <a:ext cx="5097920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400" dirty="0" err="1">
                <a:solidFill>
                  <a:schemeClr val="bg1"/>
                </a:solidFill>
                <a:latin typeface="Qanelas Bold" panose="00000800000000000000" pitchFamily="50" charset="-52"/>
              </a:rPr>
              <a:t>Глобальныи</a:t>
            </a: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</a:rPr>
              <a:t>̆ тренд — </a:t>
            </a:r>
            <a:endParaRPr lang="en-US" sz="2400" dirty="0" smtClean="0">
              <a:solidFill>
                <a:schemeClr val="bg1"/>
              </a:solidFill>
              <a:latin typeface="Qanelas Bold" panose="00000800000000000000" pitchFamily="50" charset="-52"/>
            </a:endParaRPr>
          </a:p>
          <a:p>
            <a:pPr>
              <a:lnSpc>
                <a:spcPct val="110000"/>
              </a:lnSpc>
            </a:pPr>
            <a:r>
              <a:rPr lang="ru-RU" sz="2400" dirty="0" smtClean="0">
                <a:solidFill>
                  <a:schemeClr val="bg1"/>
                </a:solidFill>
                <a:latin typeface="Qanelas Bold" panose="00000800000000000000" pitchFamily="50" charset="-52"/>
              </a:rPr>
              <a:t>усиление </a:t>
            </a: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</a:rPr>
              <a:t>запроса со стороны бизнеса на </a:t>
            </a:r>
            <a:r>
              <a:rPr lang="ru-RU" sz="2400" dirty="0" smtClean="0">
                <a:solidFill>
                  <a:schemeClr val="bg1"/>
                </a:solidFill>
                <a:latin typeface="Qanelas Bold" panose="00000800000000000000" pitchFamily="50" charset="-52"/>
              </a:rPr>
              <a:t>обучение сотрудников</a:t>
            </a:r>
            <a:endParaRPr lang="en-US" sz="2400" dirty="0" smtClean="0">
              <a:solidFill>
                <a:schemeClr val="bg1"/>
              </a:solidFill>
              <a:latin typeface="Qanelas Bold" panose="00000800000000000000" pitchFamily="50" charset="-52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E5C5C9C-3A27-4B36-843D-E01F8D865388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6560763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6. </a:t>
            </a:r>
            <a:r>
              <a:rPr lang="ru-RU" sz="3600" dirty="0" smtClean="0">
                <a:solidFill>
                  <a:schemeClr val="bg1"/>
                </a:solidFill>
                <a:latin typeface="Qanelas Heavy" panose="00000A00000000000000" pitchFamily="50" charset="-52"/>
              </a:rPr>
              <a:t>РЫНОК</a:t>
            </a:r>
            <a:endParaRPr lang="ru-RU" sz="3600" dirty="0">
              <a:solidFill>
                <a:schemeClr val="bg1"/>
              </a:solidFill>
              <a:latin typeface="Qanelas Heavy" panose="00000A00000000000000" pitchFamily="50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616E1911-AFE5-4AE2-B926-3B0A80F7480C}"/>
              </a:ext>
            </a:extLst>
          </p:cNvPr>
          <p:cNvSpPr/>
          <p:nvPr/>
        </p:nvSpPr>
        <p:spPr>
          <a:xfrm>
            <a:off x="9806462" y="845692"/>
            <a:ext cx="1846218" cy="1846217"/>
          </a:xfrm>
          <a:prstGeom prst="ellipse">
            <a:avLst/>
          </a:prstGeom>
          <a:solidFill>
            <a:srgbClr val="00FFFF"/>
          </a:solidFill>
          <a:ln w="228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DD9E3"/>
              </a:solidFill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5CB260B2-FF3B-4560-AAF3-FEAF76FE222B}"/>
              </a:ext>
            </a:extLst>
          </p:cNvPr>
          <p:cNvSpPr/>
          <p:nvPr/>
        </p:nvSpPr>
        <p:spPr>
          <a:xfrm>
            <a:off x="8471766" y="3096535"/>
            <a:ext cx="3001280" cy="3001280"/>
          </a:xfrm>
          <a:prstGeom prst="ellipse">
            <a:avLst/>
          </a:prstGeom>
          <a:solidFill>
            <a:srgbClr val="00FFFF"/>
          </a:solidFill>
          <a:ln w="50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DD9E3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398D93-0883-4DCF-96B5-80D4C37D753C}"/>
              </a:ext>
            </a:extLst>
          </p:cNvPr>
          <p:cNvSpPr txBox="1"/>
          <p:nvPr/>
        </p:nvSpPr>
        <p:spPr>
          <a:xfrm>
            <a:off x="8569022" y="4012781"/>
            <a:ext cx="2863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Qanelas ExtraBold" panose="00000900000000000000" pitchFamily="50" charset="-52"/>
              </a:rPr>
              <a:t>$5tr.</a:t>
            </a:r>
            <a:endParaRPr lang="ru-RU" sz="5400" dirty="0">
              <a:latin typeface="Qanelas ExtraBold" panose="00000900000000000000" pitchFamily="50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A06AD-ABF5-4C39-B1B4-A7DAAB6943A2}"/>
              </a:ext>
            </a:extLst>
          </p:cNvPr>
          <p:cNvSpPr txBox="1"/>
          <p:nvPr/>
        </p:nvSpPr>
        <p:spPr>
          <a:xfrm>
            <a:off x="9195344" y="4922378"/>
            <a:ext cx="1611181" cy="493327"/>
          </a:xfrm>
          <a:prstGeom prst="roundRect">
            <a:avLst>
              <a:gd name="adj" fmla="val 29454"/>
            </a:avLst>
          </a:prstGeom>
          <a:noFill/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800" dirty="0">
                <a:solidFill>
                  <a:schemeClr val="tx1"/>
                </a:solidFill>
                <a:latin typeface="Qanelas Bold" panose="00000800000000000000" pitchFamily="50" charset="-52"/>
              </a:rPr>
              <a:t>TAM</a:t>
            </a:r>
            <a:endParaRPr lang="ru-RU" sz="2800" dirty="0">
              <a:solidFill>
                <a:schemeClr val="tx1"/>
              </a:solidFill>
              <a:latin typeface="Qanelas Bold" panose="00000800000000000000" pitchFamily="50" charset="-52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153F5AEE-C46F-482F-9791-27D48F411153}"/>
              </a:ext>
            </a:extLst>
          </p:cNvPr>
          <p:cNvSpPr/>
          <p:nvPr/>
        </p:nvSpPr>
        <p:spPr>
          <a:xfrm>
            <a:off x="6137612" y="884120"/>
            <a:ext cx="2213727" cy="2213726"/>
          </a:xfrm>
          <a:prstGeom prst="ellipse">
            <a:avLst/>
          </a:prstGeom>
          <a:solidFill>
            <a:srgbClr val="00FFFF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DD9E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A570CE-79BE-4183-82BF-8A8117E9A4B2}"/>
              </a:ext>
            </a:extLst>
          </p:cNvPr>
          <p:cNvSpPr txBox="1"/>
          <p:nvPr/>
        </p:nvSpPr>
        <p:spPr>
          <a:xfrm>
            <a:off x="6462850" y="2208101"/>
            <a:ext cx="1579743" cy="643293"/>
          </a:xfrm>
          <a:prstGeom prst="roundRect">
            <a:avLst>
              <a:gd name="adj" fmla="val 29454"/>
            </a:avLst>
          </a:prstGeom>
          <a:noFill/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ru-RU" sz="2000" dirty="0" smtClean="0">
                <a:solidFill>
                  <a:schemeClr val="tx1"/>
                </a:solidFill>
                <a:latin typeface="Qanelas Bold" panose="00000800000000000000" pitchFamily="50" charset="-52"/>
              </a:rPr>
              <a:t>СРЕДНИЙ</a:t>
            </a:r>
            <a:endParaRPr lang="ru-RU" sz="2000" dirty="0" smtClean="0">
              <a:solidFill>
                <a:schemeClr val="tx1"/>
              </a:solidFill>
              <a:latin typeface="Qanelas Bold" panose="00000800000000000000" pitchFamily="50" charset="-52"/>
            </a:endParaRPr>
          </a:p>
          <a:p>
            <a:pPr algn="ctr">
              <a:lnSpc>
                <a:spcPct val="70000"/>
              </a:lnSpc>
            </a:pPr>
            <a:r>
              <a:rPr lang="ru-RU" sz="2000" dirty="0" smtClean="0">
                <a:solidFill>
                  <a:schemeClr val="tx1"/>
                </a:solidFill>
                <a:latin typeface="Qanelas Bold" panose="00000800000000000000" pitchFamily="50" charset="-52"/>
              </a:rPr>
              <a:t>ЧЕК</a:t>
            </a:r>
            <a:endParaRPr lang="ru-RU" sz="2000" dirty="0">
              <a:solidFill>
                <a:schemeClr val="tx1"/>
              </a:solidFill>
              <a:latin typeface="Qanelas Bold" panose="00000800000000000000" pitchFamily="50" charset="-5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B9CC54-B57D-4631-B6E2-D341C4AB816D}"/>
              </a:ext>
            </a:extLst>
          </p:cNvPr>
          <p:cNvSpPr txBox="1"/>
          <p:nvPr/>
        </p:nvSpPr>
        <p:spPr>
          <a:xfrm>
            <a:off x="6014449" y="1534708"/>
            <a:ext cx="2439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latin typeface="Qanelas ExtraBold" panose="00000900000000000000" pitchFamily="50" charset="-52"/>
              </a:rPr>
              <a:t>1500Р</a:t>
            </a:r>
            <a:endParaRPr lang="ru-RU" sz="4000" dirty="0">
              <a:latin typeface="Qanelas ExtraBold" panose="00000900000000000000" pitchFamily="50" charset="-52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49E377A-404A-470B-B193-104E54209FD4}"/>
              </a:ext>
            </a:extLst>
          </p:cNvPr>
          <p:cNvCxnSpPr>
            <a:cxnSpLocks/>
            <a:stCxn id="29" idx="5"/>
            <a:endCxn id="20" idx="1"/>
          </p:cNvCxnSpPr>
          <p:nvPr/>
        </p:nvCxnSpPr>
        <p:spPr>
          <a:xfrm>
            <a:off x="8027146" y="2773653"/>
            <a:ext cx="884147" cy="762409"/>
          </a:xfrm>
          <a:prstGeom prst="line">
            <a:avLst/>
          </a:prstGeom>
          <a:ln w="76200">
            <a:solidFill>
              <a:srgbClr val="00FFF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E0784E1A-C4AB-4F30-8F2F-4DFB80957555}"/>
              </a:ext>
            </a:extLst>
          </p:cNvPr>
          <p:cNvCxnSpPr>
            <a:cxnSpLocks/>
            <a:stCxn id="18" idx="2"/>
            <a:endCxn id="29" idx="6"/>
          </p:cNvCxnSpPr>
          <p:nvPr/>
        </p:nvCxnSpPr>
        <p:spPr>
          <a:xfrm flipH="1">
            <a:off x="8351339" y="1768801"/>
            <a:ext cx="1455123" cy="222182"/>
          </a:xfrm>
          <a:prstGeom prst="line">
            <a:avLst/>
          </a:prstGeom>
          <a:ln w="76200">
            <a:solidFill>
              <a:srgbClr val="00FFF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9D6E19B-0523-49A5-A3B6-A795A30A3301}"/>
              </a:ext>
            </a:extLst>
          </p:cNvPr>
          <p:cNvSpPr txBox="1"/>
          <p:nvPr/>
        </p:nvSpPr>
        <p:spPr>
          <a:xfrm>
            <a:off x="9717598" y="1335383"/>
            <a:ext cx="2157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latin typeface="Qanelas ExtraBold" panose="00000900000000000000" pitchFamily="50" charset="-52"/>
              </a:rPr>
              <a:t>11%</a:t>
            </a:r>
            <a:endParaRPr lang="ru-RU" sz="2800" dirty="0">
              <a:latin typeface="Qanelas ExtraBold" panose="00000900000000000000" pitchFamily="50" charset="-52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2B77BB3-5770-471D-98E0-51CBAC04B647}"/>
              </a:ext>
            </a:extLst>
          </p:cNvPr>
          <p:cNvSpPr txBox="1"/>
          <p:nvPr/>
        </p:nvSpPr>
        <p:spPr>
          <a:xfrm>
            <a:off x="9939699" y="1837606"/>
            <a:ext cx="1579743" cy="665047"/>
          </a:xfrm>
          <a:prstGeom prst="roundRect">
            <a:avLst>
              <a:gd name="adj" fmla="val 29454"/>
            </a:avLst>
          </a:prstGeom>
          <a:noFill/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ru-RU" sz="1400" dirty="0" smtClean="0">
                <a:solidFill>
                  <a:schemeClr val="tx1"/>
                </a:solidFill>
                <a:latin typeface="Qanelas Bold" panose="00000800000000000000" pitchFamily="50" charset="-52"/>
              </a:rPr>
              <a:t>ДОЛЯ ОНЛАЙН-ОБУЧЕНИЯ</a:t>
            </a:r>
            <a:endParaRPr lang="ru-RU" sz="1400" dirty="0">
              <a:solidFill>
                <a:schemeClr val="tx1"/>
              </a:solidFill>
              <a:latin typeface="Qanelas Bold" panose="00000800000000000000" pitchFamily="50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80755" y="4199103"/>
            <a:ext cx="527189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ru-RU" sz="2000" dirty="0">
                <a:solidFill>
                  <a:srgbClr val="00FFFF"/>
                </a:solidFill>
                <a:latin typeface="Qanelas Bold" panose="00000800000000000000" pitchFamily="50" charset="-52"/>
              </a:rPr>
              <a:t>В свете соответствующих задач </a:t>
            </a:r>
            <a:r>
              <a:rPr lang="ru-RU" sz="2000" dirty="0" err="1">
                <a:solidFill>
                  <a:srgbClr val="00FFFF"/>
                </a:solidFill>
                <a:latin typeface="Qanelas Bold" panose="00000800000000000000" pitchFamily="50" charset="-52"/>
              </a:rPr>
              <a:t>онлайн-формат</a:t>
            </a:r>
            <a:r>
              <a:rPr lang="ru-RU" sz="2000" dirty="0">
                <a:solidFill>
                  <a:srgbClr val="00FFFF"/>
                </a:solidFill>
                <a:latin typeface="Qanelas Bold" panose="00000800000000000000" pitchFamily="50" charset="-52"/>
              </a:rPr>
              <a:t> выглядит привлекательным ввиду меньших издержек по сравнению с традиционными нецифровыми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532" y="5352587"/>
            <a:ext cx="570120" cy="57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5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6413500" y="0"/>
            <a:ext cx="5778500" cy="68580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rgbClr val="00FFFF"/>
                </a:solidFill>
                <a:latin typeface="Qanelas Heavy" panose="00000A00000000000000" pitchFamily="50" charset="-52"/>
              </a:rPr>
              <a:t>7</a:t>
            </a:r>
            <a:r>
              <a:rPr lang="ru-RU" sz="3600" dirty="0">
                <a:solidFill>
                  <a:srgbClr val="00FFFF"/>
                </a:solidFill>
                <a:latin typeface="Qanelas Heavy" panose="00000A00000000000000" pitchFamily="50" charset="-52"/>
              </a:rPr>
              <a:t>. КОНКУРЕНЦИЯ</a:t>
            </a:r>
            <a:endParaRPr lang="ru-RU" sz="3600" b="1" dirty="0">
              <a:solidFill>
                <a:srgbClr val="00FFFF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5122" name="Picture 2" descr="https://www.prometric.com/_layouts/images/PS.Prometric.Branding/prometric_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93" y="1661223"/>
            <a:ext cx="2538915" cy="99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Картинки по запросу BitDegre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68" y="4128941"/>
            <a:ext cx="1483832" cy="95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802168" y="3016686"/>
            <a:ext cx="3476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FFFF"/>
                </a:solidFill>
                <a:latin typeface="Qanelas Bold" panose="00000800000000000000" pitchFamily="50" charset="-52"/>
              </a:rPr>
              <a:t>10 000 тестовых центров в более чем 160 странах </a:t>
            </a:r>
            <a:r>
              <a:rPr lang="ru-RU" dirty="0" smtClean="0">
                <a:solidFill>
                  <a:srgbClr val="00FFFF"/>
                </a:solidFill>
                <a:latin typeface="Qanelas Bold" panose="00000800000000000000" pitchFamily="50" charset="-52"/>
              </a:rPr>
              <a:t>мира</a:t>
            </a:r>
            <a:endParaRPr lang="ru-RU" dirty="0">
              <a:solidFill>
                <a:srgbClr val="00FFFF"/>
              </a:solidFill>
              <a:latin typeface="Qanelas Bold" panose="00000800000000000000" pitchFamily="50" charset="-52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101624" y="5367730"/>
            <a:ext cx="36424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00FFFF"/>
                </a:solidFill>
                <a:latin typeface="Qanelas Bold" panose="00000800000000000000" pitchFamily="50" charset="-52"/>
              </a:rPr>
              <a:t>15 </a:t>
            </a:r>
            <a:r>
              <a:rPr lang="ru-RU" dirty="0">
                <a:solidFill>
                  <a:srgbClr val="00FFFF"/>
                </a:solidFill>
                <a:latin typeface="Qanelas Bold" panose="00000800000000000000" pitchFamily="50" charset="-52"/>
              </a:rPr>
              <a:t>000 </a:t>
            </a:r>
            <a:r>
              <a:rPr lang="ru-RU" dirty="0" smtClean="0">
                <a:solidFill>
                  <a:srgbClr val="00FFFF"/>
                </a:solidFill>
                <a:latin typeface="Qanelas Bold" panose="00000800000000000000" pitchFamily="50" charset="-52"/>
              </a:rPr>
              <a:t>компаний, </a:t>
            </a:r>
            <a:r>
              <a:rPr lang="en-US" dirty="0" smtClean="0">
                <a:solidFill>
                  <a:srgbClr val="00FFFF"/>
                </a:solidFill>
                <a:latin typeface="Qanelas Bold" panose="00000800000000000000" pitchFamily="50" charset="-52"/>
              </a:rPr>
              <a:t>&gt;</a:t>
            </a:r>
            <a:r>
              <a:rPr lang="ru-RU" dirty="0" smtClean="0">
                <a:solidFill>
                  <a:srgbClr val="00FFFF"/>
                </a:solidFill>
                <a:latin typeface="Qanelas Bold" panose="00000800000000000000" pitchFamily="50" charset="-52"/>
              </a:rPr>
              <a:t> </a:t>
            </a:r>
            <a:r>
              <a:rPr lang="ru-RU" dirty="0">
                <a:solidFill>
                  <a:srgbClr val="00FFFF"/>
                </a:solidFill>
                <a:latin typeface="Qanelas Bold" panose="00000800000000000000" pitchFamily="50" charset="-52"/>
              </a:rPr>
              <a:t>600 </a:t>
            </a:r>
            <a:r>
              <a:rPr lang="ru-RU" dirty="0" err="1" smtClean="0">
                <a:solidFill>
                  <a:srgbClr val="00FFFF"/>
                </a:solidFill>
                <a:latin typeface="Qanelas Bold" panose="00000800000000000000" pitchFamily="50" charset="-52"/>
              </a:rPr>
              <a:t>скиллов</a:t>
            </a:r>
            <a:r>
              <a:rPr lang="ru-RU" dirty="0" smtClean="0">
                <a:solidFill>
                  <a:srgbClr val="00FFFF"/>
                </a:solidFill>
                <a:latin typeface="Qanelas Bold" panose="00000800000000000000" pitchFamily="50" charset="-52"/>
              </a:rPr>
              <a:t>. </a:t>
            </a:r>
            <a:r>
              <a:rPr lang="en-US" dirty="0" smtClean="0">
                <a:solidFill>
                  <a:srgbClr val="00FFFF"/>
                </a:solidFill>
                <a:latin typeface="Qanelas Bold" panose="00000800000000000000" pitchFamily="50" charset="-52"/>
              </a:rPr>
              <a:t>&gt;</a:t>
            </a:r>
            <a:r>
              <a:rPr lang="ru-RU" dirty="0" smtClean="0">
                <a:solidFill>
                  <a:srgbClr val="00FFFF"/>
                </a:solidFill>
                <a:latin typeface="Qanelas Bold" panose="00000800000000000000" pitchFamily="50" charset="-52"/>
              </a:rPr>
              <a:t> </a:t>
            </a:r>
            <a:r>
              <a:rPr lang="ru-RU" dirty="0">
                <a:solidFill>
                  <a:srgbClr val="00FFFF"/>
                </a:solidFill>
                <a:latin typeface="Qanelas Bold" panose="00000800000000000000" pitchFamily="50" charset="-52"/>
              </a:rPr>
              <a:t>6 000 000 </a:t>
            </a:r>
            <a:r>
              <a:rPr lang="ru-RU" dirty="0" smtClean="0">
                <a:solidFill>
                  <a:srgbClr val="00FFFF"/>
                </a:solidFill>
                <a:latin typeface="Qanelas Bold" panose="00000800000000000000" pitchFamily="50" charset="-52"/>
              </a:rPr>
              <a:t>чел</a:t>
            </a:r>
            <a:r>
              <a:rPr lang="en-US" dirty="0" smtClean="0">
                <a:solidFill>
                  <a:srgbClr val="00FFFF"/>
                </a:solidFill>
                <a:latin typeface="Qanelas Bold" panose="00000800000000000000" pitchFamily="50" charset="-52"/>
              </a:rPr>
              <a:t>.</a:t>
            </a:r>
            <a:r>
              <a:rPr lang="ru-RU" dirty="0" smtClean="0">
                <a:solidFill>
                  <a:srgbClr val="00FFFF"/>
                </a:solidFill>
                <a:latin typeface="Qanelas Bold" panose="00000800000000000000" pitchFamily="50" charset="-52"/>
              </a:rPr>
              <a:t> протестировано</a:t>
            </a:r>
            <a:endParaRPr lang="ru-RU" dirty="0">
              <a:solidFill>
                <a:srgbClr val="00FFFF"/>
              </a:solidFill>
              <a:latin typeface="Qanelas Bold" panose="00000800000000000000" pitchFamily="50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02168" y="5379102"/>
            <a:ext cx="21175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00FFFF"/>
                </a:solidFill>
                <a:latin typeface="Qanelas Bold" panose="00000800000000000000" pitchFamily="50" charset="-52"/>
              </a:rPr>
              <a:t>Привлек </a:t>
            </a:r>
            <a:r>
              <a:rPr lang="ru-RU" dirty="0">
                <a:solidFill>
                  <a:srgbClr val="00FFFF"/>
                </a:solidFill>
                <a:latin typeface="Qanelas Bold" panose="00000800000000000000" pitchFamily="50" charset="-52"/>
              </a:rPr>
              <a:t>33 млн. USD на </a:t>
            </a:r>
            <a:r>
              <a:rPr lang="ru-RU" dirty="0" smtClean="0">
                <a:solidFill>
                  <a:srgbClr val="00FFFF"/>
                </a:solidFill>
                <a:latin typeface="Qanelas Bold" panose="00000800000000000000" pitchFamily="50" charset="-52"/>
              </a:rPr>
              <a:t>ICO</a:t>
            </a:r>
            <a:endParaRPr lang="ru-RU" dirty="0">
              <a:solidFill>
                <a:srgbClr val="00FFFF"/>
              </a:solidFill>
              <a:latin typeface="Qanelas Bold" panose="00000800000000000000" pitchFamily="50" charset="-52"/>
            </a:endParaRPr>
          </a:p>
          <a:p>
            <a:endParaRPr lang="ru-RU" dirty="0">
              <a:solidFill>
                <a:srgbClr val="00FFFF"/>
              </a:solidFill>
              <a:latin typeface="Qanelas Bold" panose="00000800000000000000" pitchFamily="50" charset="-52"/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243" y="588470"/>
            <a:ext cx="4346463" cy="142951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548938" y="3848723"/>
            <a:ext cx="41282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rgbClr val="202026"/>
                </a:solidFill>
                <a:latin typeface="Qanelas Bold" panose="00000800000000000000" pitchFamily="50" charset="-52"/>
              </a:rPr>
              <a:t>осуществляем сертификацию не только в интересах компании</a:t>
            </a:r>
            <a:r>
              <a:rPr lang="en-US" sz="2000" dirty="0" smtClean="0">
                <a:solidFill>
                  <a:srgbClr val="202026"/>
                </a:solidFill>
                <a:latin typeface="Qanelas Bold" panose="00000800000000000000" pitchFamily="50" charset="-52"/>
              </a:rPr>
              <a:t> </a:t>
            </a:r>
            <a:r>
              <a:rPr lang="ru-RU" sz="2000" dirty="0" smtClean="0">
                <a:solidFill>
                  <a:srgbClr val="202026"/>
                </a:solidFill>
                <a:latin typeface="Qanelas Bold" panose="00000800000000000000" pitchFamily="50" charset="-52"/>
              </a:rPr>
              <a:t>-заказчика, но и для пользователей</a:t>
            </a:r>
            <a:endParaRPr lang="ru-RU" sz="2000" dirty="0">
              <a:solidFill>
                <a:srgbClr val="202026"/>
              </a:solidFill>
              <a:latin typeface="Qanelas Bold" panose="00000800000000000000" pitchFamily="50" charset="-52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556384" y="2573328"/>
            <a:ext cx="41282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rgbClr val="202026"/>
                </a:solidFill>
                <a:latin typeface="Qanelas Bold" panose="00000800000000000000" pitchFamily="50" charset="-52"/>
              </a:rPr>
              <a:t>интеграция </a:t>
            </a:r>
            <a:r>
              <a:rPr lang="ru-RU" sz="2000" dirty="0">
                <a:solidFill>
                  <a:srgbClr val="202026"/>
                </a:solidFill>
                <a:latin typeface="Qanelas Bold" panose="00000800000000000000" pitchFamily="50" charset="-52"/>
              </a:rPr>
              <a:t>и </a:t>
            </a:r>
            <a:r>
              <a:rPr lang="ru-RU" sz="2000" dirty="0" smtClean="0">
                <a:solidFill>
                  <a:srgbClr val="202026"/>
                </a:solidFill>
                <a:latin typeface="Qanelas Bold" panose="00000800000000000000" pitchFamily="50" charset="-52"/>
              </a:rPr>
              <a:t>учет </a:t>
            </a:r>
            <a:r>
              <a:rPr lang="ru-RU" sz="2000" dirty="0">
                <a:solidFill>
                  <a:srgbClr val="202026"/>
                </a:solidFill>
                <a:latin typeface="Qanelas Bold" panose="00000800000000000000" pitchFamily="50" charset="-52"/>
              </a:rPr>
              <a:t>всех предыдущих достижений пользователя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556384" y="5431895"/>
            <a:ext cx="4128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rgbClr val="202026"/>
                </a:solidFill>
                <a:latin typeface="Qanelas Bold" panose="00000800000000000000" pitchFamily="50" charset="-52"/>
              </a:rPr>
              <a:t>не </a:t>
            </a:r>
            <a:r>
              <a:rPr lang="ru-RU" sz="2000" dirty="0">
                <a:solidFill>
                  <a:srgbClr val="202026"/>
                </a:solidFill>
                <a:latin typeface="Qanelas Bold" panose="00000800000000000000" pitchFamily="50" charset="-52"/>
              </a:rPr>
              <a:t>только IT, но и много других сфер и личных </a:t>
            </a:r>
            <a:r>
              <a:rPr lang="ru-RU" sz="2000" dirty="0" err="1">
                <a:solidFill>
                  <a:srgbClr val="202026"/>
                </a:solidFill>
                <a:latin typeface="Qanelas Bold" panose="00000800000000000000" pitchFamily="50" charset="-52"/>
              </a:rPr>
              <a:t>скиллов</a:t>
            </a:r>
            <a:endParaRPr lang="ru-RU" sz="2000" dirty="0">
              <a:solidFill>
                <a:srgbClr val="202026"/>
              </a:solidFill>
              <a:latin typeface="Qanelas Bold" panose="00000800000000000000" pitchFamily="50" charset="-52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880" y="2624515"/>
            <a:ext cx="491957" cy="491957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880" y="3848723"/>
            <a:ext cx="491957" cy="491957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31" y="5431895"/>
            <a:ext cx="491957" cy="49195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530" y="4176414"/>
            <a:ext cx="1612424" cy="85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5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s://media-exp2.licdn.com/mpr/mpr/AAEAAQAAAAAAAAviAAAAJGFiNjVmODliLWQwNzAtNDA4Ny05NjE2LTQwMmU4OWRiNzZhM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09"/>
          <a:stretch/>
        </p:blipFill>
        <p:spPr bwMode="auto">
          <a:xfrm>
            <a:off x="0" y="0"/>
            <a:ext cx="62415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-23528" y="0"/>
            <a:ext cx="6335429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Qanelas Heavy" panose="00000A00000000000000" pitchFamily="50" charset="-52"/>
              </a:rPr>
              <a:t>8. </a:t>
            </a:r>
            <a:r>
              <a:rPr lang="ru-RU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Qanelas Heavy" panose="00000A00000000000000" pitchFamily="50" charset="-52"/>
              </a:rPr>
              <a:t>ПРОИНВЕСТИРОВАНО</a:t>
            </a:r>
            <a:endParaRPr lang="ru-RU" sz="3600" b="1" dirty="0">
              <a:solidFill>
                <a:schemeClr val="tx1">
                  <a:lumMod val="95000"/>
                  <a:lumOff val="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61DDDBF-1A28-4539-839E-E4DDA2947917}"/>
              </a:ext>
            </a:extLst>
          </p:cNvPr>
          <p:cNvGrpSpPr/>
          <p:nvPr/>
        </p:nvGrpSpPr>
        <p:grpSpPr>
          <a:xfrm>
            <a:off x="944228" y="6054908"/>
            <a:ext cx="10032424" cy="479899"/>
            <a:chOff x="1090731" y="6054908"/>
            <a:chExt cx="10032424" cy="479899"/>
          </a:xfrm>
        </p:grpSpPr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4C6D0DA6-0EC9-4C93-A321-DD7A24525EA9}"/>
                </a:ext>
              </a:extLst>
            </p:cNvPr>
            <p:cNvGrpSpPr/>
            <p:nvPr/>
          </p:nvGrpSpPr>
          <p:grpSpPr>
            <a:xfrm>
              <a:off x="1090731" y="6098059"/>
              <a:ext cx="5391201" cy="381675"/>
              <a:chOff x="140150" y="6013708"/>
              <a:chExt cx="6236785" cy="441538"/>
            </a:xfrm>
          </p:grpSpPr>
          <p:pic>
            <p:nvPicPr>
              <p:cNvPr id="29" name="logo.png" descr="logo.png">
                <a:extLst>
                  <a:ext uri="{FF2B5EF4-FFF2-40B4-BE49-F238E27FC236}">
                    <a16:creationId xmlns:a16="http://schemas.microsoft.com/office/drawing/2014/main" id="{54A43FD1-DA20-4E66-A492-2CC00CCF1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/>
              </a:blip>
              <a:stretch>
                <a:fillRect/>
              </a:stretch>
            </p:blipFill>
            <p:spPr>
              <a:xfrm>
                <a:off x="5160647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" name="ME-RII-2-RGB.png" descr="ME-RII-2-RGB.png">
                <a:extLst>
                  <a:ext uri="{FF2B5EF4-FFF2-40B4-BE49-F238E27FC236}">
                    <a16:creationId xmlns:a16="http://schemas.microsoft.com/office/drawing/2014/main" id="{47FEBC98-2BE2-4889-9735-3E01B649F0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/>
              </a:blip>
              <a:srcRect t="1" r="50119" b="8018"/>
              <a:stretch/>
            </p:blipFill>
            <p:spPr>
              <a:xfrm>
                <a:off x="3462947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" name="Sputnik_logo.svg.png" descr="Sputnik_logo.svg.png">
                <a:extLst>
                  <a:ext uri="{FF2B5EF4-FFF2-40B4-BE49-F238E27FC236}">
                    <a16:creationId xmlns:a16="http://schemas.microsoft.com/office/drawing/2014/main" id="{CE9AC750-7007-46CA-BBE7-246E0A87A2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/>
              </a:blip>
              <a:stretch>
                <a:fillRect/>
              </a:stretch>
            </p:blipFill>
            <p:spPr>
              <a:xfrm>
                <a:off x="140150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" name="Рисунок 31">
                <a:extLst>
                  <a:ext uri="{FF2B5EF4-FFF2-40B4-BE49-F238E27FC236}">
                    <a16:creationId xmlns:a16="http://schemas.microsoft.com/office/drawing/2014/main" id="{4948B4F7-1121-47AB-85BA-21A064781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7614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26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C30C65BA-0772-4781-A09C-F93E09C46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800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11F7BB7C-449E-48AD-8737-7C98B89384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265496" y="6054908"/>
              <a:ext cx="595632" cy="467975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321D8AD0-277F-4A6C-9D07-2CBA428BC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3256" y="6054908"/>
              <a:ext cx="479899" cy="479899"/>
            </a:xfrm>
            <a:prstGeom prst="rect">
              <a:avLst/>
            </a:prstGeom>
          </p:spPr>
        </p:pic>
      </p:grpSp>
      <p:sp>
        <p:nvSpPr>
          <p:cNvPr id="17" name="Скругленный прямоугольник 16"/>
          <p:cNvSpPr/>
          <p:nvPr/>
        </p:nvSpPr>
        <p:spPr>
          <a:xfrm>
            <a:off x="3777270" y="1880803"/>
            <a:ext cx="2032467" cy="582997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715108" y="1872182"/>
            <a:ext cx="498719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Qanelas" panose="00000500000000000000" pitchFamily="50" charset="-52"/>
              </a:rPr>
              <a:t>Проинвестировано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Qanelas" panose="00000500000000000000" pitchFamily="50" charset="-52"/>
              </a:rPr>
              <a:t>   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Qanelas" panose="00000500000000000000" pitchFamily="50" charset="-52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Qanelas" panose="00000500000000000000" pitchFamily="50" charset="-52"/>
              </a:rPr>
              <a:t>  </a:t>
            </a:r>
            <a:r>
              <a:rPr lang="ru-RU" sz="3200" u="sng" dirty="0" smtClean="0">
                <a:solidFill>
                  <a:srgbClr val="00FFFF"/>
                </a:solidFill>
                <a:latin typeface="Qanelas Bold" panose="00000800000000000000" pitchFamily="50" charset="-52"/>
              </a:rPr>
              <a:t>$</a:t>
            </a:r>
            <a:r>
              <a:rPr lang="ru-RU" sz="3200" u="sng" dirty="0">
                <a:solidFill>
                  <a:srgbClr val="00FFFF"/>
                </a:solidFill>
                <a:latin typeface="Qanelas Bold" panose="00000800000000000000" pitchFamily="50" charset="-52"/>
              </a:rPr>
              <a:t>20 тыс.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Qanelas" panose="00000500000000000000" pitchFamily="50" charset="-52"/>
              </a:rPr>
              <a:t>– </a:t>
            </a:r>
            <a:r>
              <a:rPr lang="ru-RU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Qanelas Bold" panose="00000800000000000000" pitchFamily="50" charset="-52"/>
              </a:rPr>
              <a:t>разработка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Qanelas" panose="00000500000000000000" pitchFamily="50" charset="-52"/>
              </a:rPr>
              <a:t>концепции, формирование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Qanelas Bold" panose="00000800000000000000" pitchFamily="50" charset="-52"/>
              </a:rPr>
              <a:t>команды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Qanelas" panose="00000500000000000000" pitchFamily="50" charset="-52"/>
              </a:rPr>
              <a:t>, первичная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Qanelas Bold" panose="00000800000000000000" pitchFamily="50" charset="-52"/>
              </a:rPr>
              <a:t>маркетинговая упаковка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Qanelas" panose="00000500000000000000" pitchFamily="50" charset="-52"/>
              </a:rPr>
              <a:t>, исследования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Qanelas Bold" panose="00000800000000000000" pitchFamily="50" charset="-52"/>
              </a:rPr>
              <a:t>рынка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Qanelas" panose="00000500000000000000" pitchFamily="50" charset="-52"/>
              </a:rPr>
              <a:t> и потребителей, начало </a:t>
            </a:r>
            <a:r>
              <a:rPr lang="ru-RU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Qanelas Bold" panose="00000800000000000000" pitchFamily="50" charset="-52"/>
              </a:rPr>
              <a:t>прототипирования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Qanelas" panose="00000500000000000000" pitchFamily="50" charset="-52"/>
              </a:rPr>
              <a:t>, проработка 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Qanelas Bold" panose="00000800000000000000" pitchFamily="50" charset="-52"/>
              </a:rPr>
              <a:t>юридического</a:t>
            </a: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Qanelas" panose="00000500000000000000" pitchFamily="50" charset="-52"/>
              </a:rPr>
              <a:t> фундамента и структуры </a:t>
            </a:r>
            <a:r>
              <a:rPr 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Qanelas" panose="00000500000000000000" pitchFamily="50" charset="-52"/>
              </a:rPr>
              <a:t>проекта</a:t>
            </a: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  <a:latin typeface="Qanelas" panose="00000500000000000000" pitchFamily="50" charset="-52"/>
            </a:endParaRPr>
          </a:p>
        </p:txBody>
      </p:sp>
      <p:pic>
        <p:nvPicPr>
          <p:cNvPr id="7170" name="Picture 2" descr="http://partners.evo.live/images/_1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508" y="1783723"/>
            <a:ext cx="5689571" cy="340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194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 smtClean="0">
                <a:solidFill>
                  <a:srgbClr val="202026"/>
                </a:solidFill>
                <a:latin typeface="Qanelas Heavy" panose="00000A00000000000000" pitchFamily="50" charset="-52"/>
              </a:rPr>
              <a:t>9. ПРЕДЛОЖЕНИЕ</a:t>
            </a:r>
            <a:endParaRPr lang="ru-RU" sz="3600" b="1" dirty="0">
              <a:solidFill>
                <a:srgbClr val="202026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298108" y="3848723"/>
            <a:ext cx="41282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rgbClr val="202026"/>
                </a:solidFill>
                <a:latin typeface="Qanelas Bold" panose="00000800000000000000" pitchFamily="50" charset="-52"/>
              </a:rPr>
              <a:t>Вовлечение экспертных партнеров и советников, </a:t>
            </a:r>
            <a:r>
              <a:rPr lang="ru-RU" sz="2000" dirty="0" err="1" smtClean="0">
                <a:solidFill>
                  <a:srgbClr val="202026"/>
                </a:solidFill>
                <a:latin typeface="Qanelas Bold" panose="00000800000000000000" pitchFamily="50" charset="-52"/>
              </a:rPr>
              <a:t>доукомплектация</a:t>
            </a:r>
            <a:r>
              <a:rPr lang="ru-RU" sz="2000" dirty="0" smtClean="0">
                <a:solidFill>
                  <a:srgbClr val="202026"/>
                </a:solidFill>
                <a:latin typeface="Qanelas Bold" panose="00000800000000000000" pitchFamily="50" charset="-52"/>
              </a:rPr>
              <a:t> команды, </a:t>
            </a:r>
            <a:endParaRPr lang="en-US" sz="2000" dirty="0" smtClean="0">
              <a:solidFill>
                <a:srgbClr val="202026"/>
              </a:solidFill>
              <a:latin typeface="Qanelas Bold" panose="00000800000000000000" pitchFamily="50" charset="-52"/>
            </a:endParaRPr>
          </a:p>
          <a:p>
            <a:r>
              <a:rPr lang="ru-RU" sz="2000" dirty="0" smtClean="0">
                <a:solidFill>
                  <a:srgbClr val="202026"/>
                </a:solidFill>
                <a:latin typeface="Qanelas Bold" panose="00000800000000000000" pitchFamily="50" charset="-52"/>
              </a:rPr>
              <a:t>юр. вопросы</a:t>
            </a:r>
            <a:endParaRPr lang="ru-RU" sz="2000" dirty="0">
              <a:solidFill>
                <a:srgbClr val="202026"/>
              </a:solidFill>
              <a:latin typeface="Qanelas Bold" panose="00000800000000000000" pitchFamily="50" charset="-52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413500" y="0"/>
            <a:ext cx="57785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305554" y="2573328"/>
            <a:ext cx="41282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rgbClr val="202026"/>
                </a:solidFill>
                <a:latin typeface="Qanelas Bold" panose="00000800000000000000" pitchFamily="50" charset="-52"/>
              </a:rPr>
              <a:t>Создание прототипа, </a:t>
            </a:r>
            <a:endParaRPr lang="en-US" sz="2000" dirty="0" smtClean="0">
              <a:solidFill>
                <a:srgbClr val="202026"/>
              </a:solidFill>
              <a:latin typeface="Qanelas Bold" panose="00000800000000000000" pitchFamily="50" charset="-52"/>
            </a:endParaRPr>
          </a:p>
          <a:p>
            <a:r>
              <a:rPr lang="ru-RU" sz="2000" dirty="0" smtClean="0">
                <a:solidFill>
                  <a:srgbClr val="202026"/>
                </a:solidFill>
                <a:latin typeface="Qanelas Bold" panose="00000800000000000000" pitchFamily="50" charset="-52"/>
              </a:rPr>
              <a:t>упаковка, публичное продвижение проекта</a:t>
            </a:r>
            <a:endParaRPr lang="ru-RU" sz="2000" dirty="0">
              <a:solidFill>
                <a:srgbClr val="202026"/>
              </a:solidFill>
              <a:latin typeface="Qanelas Bold" panose="00000800000000000000" pitchFamily="50" charset="-52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305554" y="5431895"/>
            <a:ext cx="41282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202026"/>
                </a:solidFill>
                <a:latin typeface="Qanelas Bold" panose="00000800000000000000" pitchFamily="50" charset="-52"/>
              </a:rPr>
              <a:t>Custdev</a:t>
            </a:r>
            <a:endParaRPr lang="ru-RU" sz="2000" dirty="0">
              <a:solidFill>
                <a:srgbClr val="202026"/>
              </a:solidFill>
              <a:latin typeface="Qanelas Bold" panose="00000800000000000000" pitchFamily="50" charset="-52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0" y="2624515"/>
            <a:ext cx="491957" cy="491957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0" y="3848723"/>
            <a:ext cx="491957" cy="491957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01" y="5353361"/>
            <a:ext cx="491957" cy="491957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372" y="544056"/>
            <a:ext cx="3204857" cy="10540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168191" y="2315594"/>
            <a:ext cx="42691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00FFFF"/>
                </a:solidFill>
                <a:latin typeface="Qanelas SemiBold" panose="00000700000000000000" pitchFamily="50" charset="-52"/>
              </a:rPr>
              <a:t>$</a:t>
            </a:r>
            <a:r>
              <a:rPr lang="en-US" sz="4800" dirty="0" smtClean="0">
                <a:solidFill>
                  <a:srgbClr val="00FFFF"/>
                </a:solidFill>
                <a:latin typeface="Qanelas SemiBold" panose="00000700000000000000" pitchFamily="50" charset="-52"/>
              </a:rPr>
              <a:t>76k</a:t>
            </a:r>
            <a:r>
              <a:rPr lang="ru-RU" sz="4800" dirty="0" smtClean="0">
                <a:solidFill>
                  <a:srgbClr val="00FFFF"/>
                </a:solidFill>
                <a:latin typeface="Qanelas SemiBold" panose="00000700000000000000" pitchFamily="50" charset="-52"/>
              </a:rPr>
              <a:t> </a:t>
            </a:r>
            <a:r>
              <a:rPr lang="en-US" sz="4800" dirty="0" smtClean="0">
                <a:solidFill>
                  <a:srgbClr val="00FFFF"/>
                </a:solidFill>
                <a:latin typeface="Qanelas SemiBold" panose="00000700000000000000" pitchFamily="50" charset="-52"/>
              </a:rPr>
              <a:t>pre-seed</a:t>
            </a:r>
          </a:p>
          <a:p>
            <a:r>
              <a:rPr lang="en-US" sz="4800" dirty="0" smtClean="0">
                <a:solidFill>
                  <a:srgbClr val="00FFFF"/>
                </a:solidFill>
                <a:latin typeface="Qanelas SemiBold" panose="00000700000000000000" pitchFamily="50" charset="-52"/>
              </a:rPr>
              <a:t>$813k seed</a:t>
            </a:r>
            <a:endParaRPr lang="ru-RU" sz="4800" dirty="0">
              <a:solidFill>
                <a:srgbClr val="00FFFF"/>
              </a:solidFill>
              <a:latin typeface="Qanelas SemiBold" panose="00000700000000000000" pitchFamily="50" charset="-52"/>
            </a:endParaRPr>
          </a:p>
        </p:txBody>
      </p:sp>
      <p:sp>
        <p:nvSpPr>
          <p:cNvPr id="4" name="Левая фигурная скобка 3"/>
          <p:cNvSpPr/>
          <p:nvPr/>
        </p:nvSpPr>
        <p:spPr>
          <a:xfrm>
            <a:off x="5307087" y="2624515"/>
            <a:ext cx="538260" cy="3093828"/>
          </a:xfrm>
          <a:prstGeom prst="leftBrace">
            <a:avLst>
              <a:gd name="adj1" fmla="val 102223"/>
              <a:gd name="adj2" fmla="val 50000"/>
            </a:avLst>
          </a:prstGeom>
          <a:ln w="57150">
            <a:solidFill>
              <a:srgbClr val="2020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6274894" y="4602742"/>
            <a:ext cx="60595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rgbClr val="00FFFF"/>
                </a:solidFill>
                <a:latin typeface="Qanelas SemiBold" panose="00000700000000000000" pitchFamily="50" charset="-52"/>
              </a:rPr>
              <a:t>Deadline 1-2 </a:t>
            </a:r>
            <a:r>
              <a:rPr lang="ru-RU" sz="4000" dirty="0" smtClean="0">
                <a:solidFill>
                  <a:srgbClr val="00FFFF"/>
                </a:solidFill>
                <a:latin typeface="Qanelas SemiBold" panose="00000700000000000000" pitchFamily="50" charset="-52"/>
              </a:rPr>
              <a:t>мес.</a:t>
            </a:r>
            <a:endParaRPr lang="ru-RU" sz="4000" dirty="0">
              <a:solidFill>
                <a:srgbClr val="00FFFF"/>
              </a:solidFill>
              <a:latin typeface="Qanelas SemiBold" panose="000007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70986041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 smtClean="0">
                <a:solidFill>
                  <a:schemeClr val="bg1"/>
                </a:solidFill>
                <a:latin typeface="Qanelas Heavy" panose="00000A00000000000000" pitchFamily="50" charset="-52"/>
              </a:rPr>
              <a:t>10. КОМАНДА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696" y="717488"/>
            <a:ext cx="2129751" cy="700457"/>
          </a:xfrm>
          <a:prstGeom prst="rect">
            <a:avLst/>
          </a:prstGeom>
        </p:spPr>
      </p:pic>
      <p:pic>
        <p:nvPicPr>
          <p:cNvPr id="2050" name="Picture 2" descr="http://en.partners.evo.live/images/users/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08" y="1892300"/>
            <a:ext cx="1632972" cy="163297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n.partners.evo.live/images/users/0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937" y="1892300"/>
            <a:ext cx="1632972" cy="163297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en.partners.evo.live/images/users/0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08" y="4083387"/>
            <a:ext cx="1632972" cy="163297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en.partners.evo.live/images/users/0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937" y="4083387"/>
            <a:ext cx="1632972" cy="163297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809146" y="4438208"/>
            <a:ext cx="27661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nherit"/>
              </a:rPr>
              <a:t>Anna </a:t>
            </a:r>
            <a:r>
              <a:rPr lang="en-US" b="1" dirty="0" err="1" smtClean="0">
                <a:solidFill>
                  <a:schemeClr val="bg1"/>
                </a:solidFill>
                <a:latin typeface="inherit"/>
              </a:rPr>
              <a:t>Abashina</a:t>
            </a:r>
            <a:endParaRPr lang="ru-RU" b="1" dirty="0" smtClean="0">
              <a:solidFill>
                <a:schemeClr val="bg1"/>
              </a:solidFill>
              <a:latin typeface="inherit"/>
            </a:endParaRPr>
          </a:p>
          <a:p>
            <a:r>
              <a:rPr lang="en-US" b="1" dirty="0" smtClean="0">
                <a:solidFill>
                  <a:srgbClr val="00FFFF"/>
                </a:solidFill>
                <a:latin typeface="Lato"/>
              </a:rPr>
              <a:t>Concept director</a:t>
            </a:r>
            <a:endParaRPr lang="ru-RU" b="1" dirty="0" smtClean="0">
              <a:solidFill>
                <a:srgbClr val="00FFFF"/>
              </a:solidFill>
              <a:latin typeface="Lato"/>
            </a:endParaRPr>
          </a:p>
          <a:p>
            <a:r>
              <a:rPr lang="en-US" b="1" i="0" dirty="0" smtClean="0">
                <a:solidFill>
                  <a:srgbClr val="00FFFF"/>
                </a:solidFill>
                <a:effectLst/>
                <a:latin typeface="Lato"/>
              </a:rPr>
              <a:t>10 </a:t>
            </a:r>
            <a:r>
              <a:rPr lang="ru-RU" b="1" i="0" dirty="0" smtClean="0">
                <a:solidFill>
                  <a:srgbClr val="00FFFF"/>
                </a:solidFill>
                <a:effectLst/>
                <a:latin typeface="Lato"/>
              </a:rPr>
              <a:t>лет опыта в управлении бизнесом</a:t>
            </a:r>
            <a:endParaRPr lang="en-US" b="1" i="0" dirty="0">
              <a:solidFill>
                <a:srgbClr val="00FFFF"/>
              </a:solidFill>
              <a:effectLst/>
              <a:latin typeface="Lato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8185693" y="2304330"/>
            <a:ext cx="30310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nherit"/>
              </a:rPr>
              <a:t>Elena </a:t>
            </a:r>
            <a:r>
              <a:rPr lang="en-US" b="1" dirty="0" err="1" smtClean="0">
                <a:solidFill>
                  <a:schemeClr val="bg1"/>
                </a:solidFill>
                <a:latin typeface="inherit"/>
              </a:rPr>
              <a:t>Shegurova</a:t>
            </a:r>
            <a:endParaRPr lang="en-US" b="1" dirty="0" smtClean="0">
              <a:solidFill>
                <a:schemeClr val="bg1"/>
              </a:solidFill>
              <a:latin typeface="inherit"/>
            </a:endParaRPr>
          </a:p>
          <a:p>
            <a:r>
              <a:rPr lang="en-US" b="1" dirty="0" smtClean="0">
                <a:solidFill>
                  <a:srgbClr val="00FFFF"/>
                </a:solidFill>
                <a:latin typeface="Lato"/>
              </a:rPr>
              <a:t>Co-founder</a:t>
            </a:r>
            <a:endParaRPr lang="ru-RU" b="1" dirty="0" smtClean="0">
              <a:solidFill>
                <a:srgbClr val="00FFFF"/>
              </a:solidFill>
              <a:latin typeface="Lato"/>
            </a:endParaRPr>
          </a:p>
          <a:p>
            <a:r>
              <a:rPr lang="en-US" b="1" i="0" dirty="0" smtClean="0">
                <a:solidFill>
                  <a:srgbClr val="00FFFF"/>
                </a:solidFill>
                <a:effectLst/>
                <a:latin typeface="Lato"/>
              </a:rPr>
              <a:t>19</a:t>
            </a:r>
            <a:r>
              <a:rPr lang="ru-RU" b="1" i="0" dirty="0" smtClean="0">
                <a:solidFill>
                  <a:srgbClr val="00FFFF"/>
                </a:solidFill>
                <a:effectLst/>
                <a:latin typeface="Lato"/>
              </a:rPr>
              <a:t> лет практической работы в </a:t>
            </a:r>
            <a:r>
              <a:rPr lang="ru-RU" b="1" i="0" dirty="0" err="1" smtClean="0">
                <a:solidFill>
                  <a:srgbClr val="00FFFF"/>
                </a:solidFill>
                <a:effectLst/>
                <a:latin typeface="Lato"/>
              </a:rPr>
              <a:t>коучинге</a:t>
            </a:r>
            <a:endParaRPr lang="en-US" b="1" i="0" dirty="0">
              <a:solidFill>
                <a:srgbClr val="00FFFF"/>
              </a:solidFill>
              <a:effectLst/>
              <a:latin typeface="Lato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2809147" y="2304330"/>
            <a:ext cx="24740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nherit"/>
              </a:rPr>
              <a:t>Dmitry </a:t>
            </a:r>
            <a:r>
              <a:rPr lang="en-US" b="1" dirty="0" err="1">
                <a:solidFill>
                  <a:schemeClr val="bg1"/>
                </a:solidFill>
                <a:latin typeface="inherit"/>
              </a:rPr>
              <a:t>Pesnya</a:t>
            </a:r>
            <a:endParaRPr lang="en-US" b="1" dirty="0">
              <a:solidFill>
                <a:schemeClr val="bg1"/>
              </a:solidFill>
              <a:latin typeface="inherit"/>
            </a:endParaRPr>
          </a:p>
          <a:p>
            <a:r>
              <a:rPr lang="en-US" b="1" dirty="0" smtClean="0">
                <a:solidFill>
                  <a:srgbClr val="00FFFF"/>
                </a:solidFill>
                <a:latin typeface="Lato"/>
              </a:rPr>
              <a:t>CEO</a:t>
            </a:r>
            <a:r>
              <a:rPr lang="ru-RU" b="1" dirty="0" smtClean="0">
                <a:solidFill>
                  <a:srgbClr val="00FFFF"/>
                </a:solidFill>
                <a:latin typeface="Lato"/>
              </a:rPr>
              <a:t> </a:t>
            </a:r>
            <a:r>
              <a:rPr lang="en-US" b="1" dirty="0" smtClean="0">
                <a:solidFill>
                  <a:srgbClr val="00FFFF"/>
                </a:solidFill>
                <a:latin typeface="Lato"/>
              </a:rPr>
              <a:t>&amp;</a:t>
            </a:r>
            <a:r>
              <a:rPr lang="ru-RU" b="1" dirty="0" smtClean="0">
                <a:solidFill>
                  <a:srgbClr val="00FFFF"/>
                </a:solidFill>
                <a:latin typeface="Lato"/>
              </a:rPr>
              <a:t> </a:t>
            </a:r>
            <a:r>
              <a:rPr lang="en-US" b="1" dirty="0" smtClean="0">
                <a:solidFill>
                  <a:srgbClr val="00FFFF"/>
                </a:solidFill>
                <a:latin typeface="Lato"/>
              </a:rPr>
              <a:t>Founder</a:t>
            </a:r>
            <a:endParaRPr lang="ru-RU" b="1" dirty="0" smtClean="0">
              <a:solidFill>
                <a:srgbClr val="00FFFF"/>
              </a:solidFill>
              <a:latin typeface="Lato"/>
            </a:endParaRPr>
          </a:p>
          <a:p>
            <a:r>
              <a:rPr lang="ru-RU" b="1" i="0" dirty="0" smtClean="0">
                <a:solidFill>
                  <a:srgbClr val="00FFFF"/>
                </a:solidFill>
                <a:effectLst/>
                <a:latin typeface="Lato"/>
              </a:rPr>
              <a:t>8 лет опыта в </a:t>
            </a:r>
            <a:r>
              <a:rPr lang="en-US" b="1" i="0" dirty="0" smtClean="0">
                <a:solidFill>
                  <a:srgbClr val="00FFFF"/>
                </a:solidFill>
                <a:effectLst/>
                <a:latin typeface="Lato"/>
              </a:rPr>
              <a:t>CEO</a:t>
            </a:r>
            <a:endParaRPr lang="en-US" b="1" i="0" dirty="0">
              <a:solidFill>
                <a:srgbClr val="00FFFF"/>
              </a:solidFill>
              <a:effectLst/>
              <a:latin typeface="Lato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8185693" y="4444944"/>
            <a:ext cx="27661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nherit"/>
              </a:rPr>
              <a:t>Nikita </a:t>
            </a:r>
            <a:r>
              <a:rPr lang="en-US" b="1" dirty="0" err="1" smtClean="0">
                <a:solidFill>
                  <a:schemeClr val="bg1"/>
                </a:solidFill>
                <a:latin typeface="inherit"/>
              </a:rPr>
              <a:t>Trukshin</a:t>
            </a:r>
            <a:endParaRPr lang="ru-RU" b="1" dirty="0" smtClean="0">
              <a:solidFill>
                <a:schemeClr val="bg1"/>
              </a:solidFill>
              <a:latin typeface="inherit"/>
            </a:endParaRPr>
          </a:p>
          <a:p>
            <a:r>
              <a:rPr lang="en-US" b="1" dirty="0" smtClean="0">
                <a:solidFill>
                  <a:srgbClr val="00FFFF"/>
                </a:solidFill>
                <a:latin typeface="Lato"/>
              </a:rPr>
              <a:t>Marketing director</a:t>
            </a:r>
            <a:endParaRPr lang="ru-RU" b="1" dirty="0" smtClean="0">
              <a:solidFill>
                <a:srgbClr val="00FFFF"/>
              </a:solidFill>
              <a:latin typeface="Lato"/>
            </a:endParaRPr>
          </a:p>
          <a:p>
            <a:r>
              <a:rPr lang="en-US" b="1" i="0" dirty="0" smtClean="0">
                <a:solidFill>
                  <a:srgbClr val="00FFFF"/>
                </a:solidFill>
                <a:effectLst/>
                <a:latin typeface="Lato"/>
              </a:rPr>
              <a:t>5 </a:t>
            </a:r>
            <a:r>
              <a:rPr lang="ru-RU" b="1" i="0" dirty="0" smtClean="0">
                <a:solidFill>
                  <a:srgbClr val="00FFFF"/>
                </a:solidFill>
                <a:effectLst/>
                <a:latin typeface="Lato"/>
              </a:rPr>
              <a:t>лет опыта в онлайн-маркетинге</a:t>
            </a:r>
            <a:endParaRPr lang="en-US" b="1" i="0" dirty="0">
              <a:solidFill>
                <a:srgbClr val="00FFFF"/>
              </a:solidFill>
              <a:effectLst/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98175627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1600201"/>
            <a:ext cx="5781675" cy="1901544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714625" y="438338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2400" dirty="0">
                <a:solidFill>
                  <a:srgbClr val="00FFFF"/>
                </a:solidFill>
                <a:latin typeface="Qanelas Bold" panose="00000800000000000000" pitchFamily="50" charset="-52"/>
              </a:rPr>
              <a:t>sales@evo.live </a:t>
            </a:r>
          </a:p>
          <a:p>
            <a:pPr algn="ctr"/>
            <a:r>
              <a:rPr lang="es-ES" sz="2400" dirty="0">
                <a:solidFill>
                  <a:srgbClr val="00FFFF"/>
                </a:solidFill>
                <a:latin typeface="Qanelas Bold" panose="00000800000000000000" pitchFamily="50" charset="-52"/>
              </a:rPr>
              <a:t>+7 (495) 118-24-88</a:t>
            </a:r>
          </a:p>
          <a:p>
            <a:pPr algn="ctr"/>
            <a:r>
              <a:rPr lang="es-ES" sz="2400" dirty="0">
                <a:solidFill>
                  <a:srgbClr val="00FFFF"/>
                </a:solidFill>
                <a:latin typeface="Qanelas Bold" panose="00000800000000000000" pitchFamily="50" charset="-52"/>
              </a:rPr>
              <a:t>http://en.partners.evo.live/</a:t>
            </a:r>
            <a:endParaRPr lang="ru-RU" sz="2400" dirty="0">
              <a:solidFill>
                <a:srgbClr val="00FFFF"/>
              </a:solidFill>
              <a:latin typeface="Qanelas Bold" panose="000008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7402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dir="out"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1600201"/>
            <a:ext cx="5781675" cy="1901544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714625" y="447228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400" dirty="0" smtClean="0">
                <a:solidFill>
                  <a:srgbClr val="00FFFF"/>
                </a:solidFill>
                <a:latin typeface="Qanelas Bold" panose="00000800000000000000" pitchFamily="50" charset="-52"/>
              </a:rPr>
              <a:t>Децентрализованная платформа </a:t>
            </a:r>
            <a:r>
              <a:rPr lang="ru-RU" sz="2400" dirty="0">
                <a:solidFill>
                  <a:srgbClr val="00FFFF"/>
                </a:solidFill>
                <a:latin typeface="Qanelas Bold" panose="00000800000000000000" pitchFamily="50" charset="-52"/>
              </a:rPr>
              <a:t>для оценки и сертификации навыков и непрерывного развития </a:t>
            </a:r>
            <a:r>
              <a:rPr lang="ru-RU" sz="2400" dirty="0" smtClean="0">
                <a:solidFill>
                  <a:srgbClr val="00FFFF"/>
                </a:solidFill>
                <a:latin typeface="Qanelas Bold" panose="00000800000000000000" pitchFamily="50" charset="-52"/>
              </a:rPr>
              <a:t>человека</a:t>
            </a:r>
            <a:endParaRPr lang="ru-RU" sz="2400" dirty="0">
              <a:solidFill>
                <a:srgbClr val="00FFFF"/>
              </a:solidFill>
              <a:latin typeface="Qanelas Bold" panose="000008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6937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blog.equinix.com/wp-content/uploads/2017/10/blockcha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A8D93D8E-E085-415C-9550-CD0F844D4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8" y="717488"/>
            <a:ext cx="7257869" cy="353593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ru-RU" sz="3600" dirty="0">
                <a:solidFill>
                  <a:srgbClr val="00FFFF"/>
                </a:solidFill>
                <a:latin typeface="Qanelas Heavy" panose="00000A00000000000000" pitchFamily="50" charset="-52"/>
              </a:rPr>
              <a:t>1. </a:t>
            </a:r>
            <a:r>
              <a:rPr lang="ru-RU" sz="3600" dirty="0" smtClean="0">
                <a:solidFill>
                  <a:srgbClr val="00FFFF"/>
                </a:solidFill>
                <a:latin typeface="Qanelas Heavy" panose="00000A00000000000000" pitchFamily="50" charset="-52"/>
              </a:rPr>
              <a:t>МИССИЯ И НАПРАВЛЕНИЯ</a:t>
            </a:r>
            <a:endParaRPr lang="ru-RU" sz="3600" dirty="0">
              <a:solidFill>
                <a:srgbClr val="00FFFF"/>
              </a:solidFill>
              <a:latin typeface="Qanelas Heavy" panose="00000A00000000000000" pitchFamily="50" charset="-52"/>
            </a:endParaRP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C00AEB67-B51D-41E8-81D9-E71E903DB201}"/>
              </a:ext>
            </a:extLst>
          </p:cNvPr>
          <p:cNvSpPr txBox="1">
            <a:spLocks/>
          </p:cNvSpPr>
          <p:nvPr/>
        </p:nvSpPr>
        <p:spPr>
          <a:xfrm>
            <a:off x="715108" y="1666612"/>
            <a:ext cx="6704867" cy="2048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ru-RU" sz="2400" dirty="0">
              <a:solidFill>
                <a:schemeClr val="bg1"/>
              </a:solidFill>
              <a:latin typeface="Qanelas" panose="00000500000000000000" pitchFamily="50" charset="-52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843E16B2-7AA3-4058-92A5-88EFF04FFDD4}"/>
              </a:ext>
            </a:extLst>
          </p:cNvPr>
          <p:cNvGrpSpPr/>
          <p:nvPr/>
        </p:nvGrpSpPr>
        <p:grpSpPr>
          <a:xfrm>
            <a:off x="863225" y="6054908"/>
            <a:ext cx="9790979" cy="479899"/>
            <a:chOff x="1009728" y="6054908"/>
            <a:chExt cx="9790979" cy="479899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F64582C7-7E3D-42D0-A7D5-5F27BC032D8A}"/>
                </a:ext>
              </a:extLst>
            </p:cNvPr>
            <p:cNvGrpSpPr/>
            <p:nvPr/>
          </p:nvGrpSpPr>
          <p:grpSpPr>
            <a:xfrm>
              <a:off x="1009728" y="6098059"/>
              <a:ext cx="5751093" cy="381675"/>
              <a:chOff x="46442" y="6013708"/>
              <a:chExt cx="6653124" cy="441538"/>
            </a:xfrm>
          </p:grpSpPr>
          <p:pic>
            <p:nvPicPr>
              <p:cNvPr id="30" name="logo.png" descr="logo.png">
                <a:extLst>
                  <a:ext uri="{FF2B5EF4-FFF2-40B4-BE49-F238E27FC236}">
                    <a16:creationId xmlns:a16="http://schemas.microsoft.com/office/drawing/2014/main" id="{C90473BE-1CB6-49C4-BB36-5BF85D2667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483278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" name="ME-RII-2-RGB.png" descr="ME-RII-2-RGB.png">
                <a:extLst>
                  <a:ext uri="{FF2B5EF4-FFF2-40B4-BE49-F238E27FC236}">
                    <a16:creationId xmlns:a16="http://schemas.microsoft.com/office/drawing/2014/main" id="{B27C3A22-049D-4EC6-B031-65F7C37774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597554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" name="Sputnik_logo.svg.png" descr="Sputnik_logo.svg.png">
                <a:extLst>
                  <a:ext uri="{FF2B5EF4-FFF2-40B4-BE49-F238E27FC236}">
                    <a16:creationId xmlns:a16="http://schemas.microsoft.com/office/drawing/2014/main" id="{85078402-C171-4063-8475-710DC601C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biLevel thresh="50000"/>
                <a:extLst/>
              </a:blip>
              <a:stretch>
                <a:fillRect/>
              </a:stretch>
            </p:blipFill>
            <p:spPr>
              <a:xfrm>
                <a:off x="46442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" name="Рисунок 3">
                <a:extLst>
                  <a:ext uri="{FF2B5EF4-FFF2-40B4-BE49-F238E27FC236}">
                    <a16:creationId xmlns:a16="http://schemas.microsoft.com/office/drawing/2014/main" id="{3403AFAF-179A-42C4-A160-612089CD17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3341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26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C8163273-E8A4-49D1-BA79-905ED7F15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0177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7A7980ED-23A8-4BE4-808B-4519824C8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046651" y="6054908"/>
              <a:ext cx="595632" cy="467975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BC3F0C7A-C764-4EF0-9CD6-AC1B1DC03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0808" y="6054908"/>
              <a:ext cx="479899" cy="479899"/>
            </a:xfrm>
            <a:prstGeom prst="rect">
              <a:avLst/>
            </a:prstGeom>
          </p:spPr>
        </p:pic>
      </p:grpSp>
      <p:sp>
        <p:nvSpPr>
          <p:cNvPr id="3" name="Прямоугольник 2"/>
          <p:cNvSpPr/>
          <p:nvPr/>
        </p:nvSpPr>
        <p:spPr>
          <a:xfrm>
            <a:off x="715107" y="1666612"/>
            <a:ext cx="100798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Qanelas" panose="00000500000000000000" pitchFamily="50" charset="-52"/>
              </a:rPr>
              <a:t>Проект EVO создает </a:t>
            </a:r>
            <a:r>
              <a:rPr lang="ru-RU" sz="2800" dirty="0">
                <a:solidFill>
                  <a:schemeClr val="bg1"/>
                </a:solidFill>
                <a:latin typeface="Qanelas ExtraBold" panose="00000900000000000000" pitchFamily="50" charset="-52"/>
              </a:rPr>
              <a:t>децентрализованную платформу для оценки навыков и развития человека</a:t>
            </a:r>
            <a:r>
              <a:rPr lang="ru-RU" sz="2800" dirty="0">
                <a:solidFill>
                  <a:schemeClr val="bg1"/>
                </a:solidFill>
                <a:latin typeface="Qanelas" panose="00000500000000000000" pitchFamily="50" charset="-52"/>
              </a:rPr>
              <a:t>. </a:t>
            </a:r>
            <a:endParaRPr lang="ru-RU" sz="2800" dirty="0" smtClean="0">
              <a:solidFill>
                <a:schemeClr val="bg1"/>
              </a:solidFill>
              <a:latin typeface="Qanelas" panose="00000500000000000000" pitchFamily="50" charset="-52"/>
            </a:endParaRPr>
          </a:p>
          <a:p>
            <a:r>
              <a:rPr lang="ru-RU" sz="2800" dirty="0" smtClean="0">
                <a:solidFill>
                  <a:schemeClr val="bg1"/>
                </a:solidFill>
                <a:latin typeface="Qanelas" panose="00000500000000000000" pitchFamily="50" charset="-52"/>
              </a:rPr>
              <a:t>Последовательно </a:t>
            </a:r>
            <a:r>
              <a:rPr lang="ru-RU" sz="2800" dirty="0">
                <a:solidFill>
                  <a:schemeClr val="bg1"/>
                </a:solidFill>
                <a:latin typeface="Qanelas" panose="00000500000000000000" pitchFamily="50" charset="-52"/>
              </a:rPr>
              <a:t>разрабатываются два направления:</a:t>
            </a: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501173" y="3637180"/>
            <a:ext cx="2032467" cy="660400"/>
          </a:xfrm>
          <a:prstGeom prst="roundRect">
            <a:avLst>
              <a:gd name="adj" fmla="val 50000"/>
            </a:avLst>
          </a:prstGeom>
          <a:solidFill>
            <a:srgbClr val="00FF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715108" y="3701542"/>
            <a:ext cx="436966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 smtClean="0">
                <a:latin typeface="Qanelas Black" panose="00000A00000000000000" pitchFamily="50" charset="-52"/>
                <a:ea typeface="Calibri" panose="020F0502020204030204" pitchFamily="34" charset="0"/>
              </a:rPr>
              <a:t>EVO.Pro</a:t>
            </a:r>
            <a:r>
              <a:rPr lang="ru-RU" sz="2800" dirty="0" smtClean="0">
                <a:latin typeface="Qanelas Black" panose="00000A00000000000000" pitchFamily="50" charset="-52"/>
                <a:ea typeface="Calibri" panose="020F0502020204030204" pitchFamily="34" charset="0"/>
              </a:rPr>
              <a:t> </a:t>
            </a:r>
          </a:p>
          <a:p>
            <a:endParaRPr lang="en-US" dirty="0" smtClean="0">
              <a:solidFill>
                <a:schemeClr val="bg1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оценк</a:t>
            </a:r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а</a:t>
            </a:r>
            <a:r>
              <a:rPr lang="ru-RU" dirty="0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и </a:t>
            </a:r>
            <a:r>
              <a:rPr lang="ru-RU" dirty="0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развитие </a:t>
            </a:r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профессиональных навыков </a:t>
            </a:r>
            <a:r>
              <a:rPr lang="ru-RU" dirty="0" smtClean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человека (в стадии запуска)</a:t>
            </a:r>
            <a:r>
              <a:rPr lang="ru-RU" dirty="0" smtClean="0">
                <a:solidFill>
                  <a:srgbClr val="000000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/>
            </a:r>
            <a:br>
              <a:rPr lang="ru-RU" dirty="0" smtClean="0">
                <a:solidFill>
                  <a:srgbClr val="000000"/>
                </a:solidFill>
                <a:latin typeface="Segoe UI" panose="020B0502040204020203" pitchFamily="34" charset="0"/>
                <a:ea typeface="Calibri" panose="020F0502020204030204" pitchFamily="34" charset="0"/>
              </a:rPr>
            </a:br>
            <a:endParaRPr lang="ru-RU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4639010" y="3920199"/>
            <a:ext cx="4369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/>
            </a:r>
            <a:br>
              <a:rPr lang="ru-RU" dirty="0">
                <a:solidFill>
                  <a:srgbClr val="000000"/>
                </a:solidFill>
                <a:latin typeface="Segoe UI" panose="020B0502040204020203" pitchFamily="34" charset="0"/>
                <a:ea typeface="Calibri" panose="020F0502020204030204" pitchFamily="34" charset="0"/>
              </a:rPr>
            </a:br>
            <a:endParaRPr lang="ru-RU" dirty="0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5737421" y="3636488"/>
            <a:ext cx="2172846" cy="660400"/>
          </a:xfrm>
          <a:prstGeom prst="roundRect">
            <a:avLst>
              <a:gd name="adj" fmla="val 50000"/>
            </a:avLst>
          </a:prstGeom>
          <a:solidFill>
            <a:srgbClr val="00FF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5944319" y="3701542"/>
            <a:ext cx="5202652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 smtClean="0">
                <a:latin typeface="Qanelas Black" panose="00000A00000000000000" pitchFamily="50" charset="-52"/>
              </a:rPr>
              <a:t>EVO.Live</a:t>
            </a:r>
            <a:r>
              <a:rPr lang="ru-RU" sz="2800" dirty="0" smtClean="0">
                <a:latin typeface="Qanelas Black" panose="00000A00000000000000" pitchFamily="50" charset="-52"/>
              </a:rPr>
              <a:t> </a:t>
            </a:r>
          </a:p>
          <a:p>
            <a:endParaRPr lang="ru-RU" dirty="0">
              <a:solidFill>
                <a:schemeClr val="bg1"/>
              </a:solidFill>
              <a:latin typeface="Qanelas" panose="00000500000000000000" pitchFamily="50" charset="-52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Qanelas" panose="00000500000000000000" pitchFamily="50" charset="-52"/>
              </a:rPr>
              <a:t>развитие человека </a:t>
            </a:r>
            <a:r>
              <a:rPr lang="ru-RU" dirty="0">
                <a:solidFill>
                  <a:schemeClr val="bg1"/>
                </a:solidFill>
                <a:latin typeface="Qanelas" panose="00000500000000000000" pitchFamily="50" charset="-52"/>
              </a:rPr>
              <a:t>в других областях жизни - досуг, спорт, творчество, благотворительность, личностное развитие (запуск в 2019 г. или </a:t>
            </a:r>
            <a:r>
              <a:rPr lang="ru-RU" dirty="0" smtClean="0">
                <a:solidFill>
                  <a:schemeClr val="bg1"/>
                </a:solidFill>
                <a:latin typeface="Qanelas" panose="00000500000000000000" pitchFamily="50" charset="-52"/>
              </a:rPr>
              <a:t>ранее)</a:t>
            </a:r>
            <a:endParaRPr lang="ru-RU" dirty="0">
              <a:solidFill>
                <a:schemeClr val="bg1"/>
              </a:solidFill>
              <a:latin typeface="Qanelas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39167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3F45494-3DB0-4DE2-BA89-081AF05358BE}"/>
              </a:ext>
            </a:extLst>
          </p:cNvPr>
          <p:cNvSpPr/>
          <p:nvPr/>
        </p:nvSpPr>
        <p:spPr>
          <a:xfrm>
            <a:off x="1750320" y="2004002"/>
            <a:ext cx="4532493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000" dirty="0" smtClean="0">
                <a:solidFill>
                  <a:schemeClr val="bg1"/>
                </a:solidFill>
                <a:latin typeface="Qanelas Medium" panose="00000600000000000000" pitchFamily="50" charset="-52"/>
              </a:rPr>
              <a:t>Система образования </a:t>
            </a:r>
            <a:r>
              <a:rPr lang="ru-RU" sz="2000" u="sng" dirty="0" smtClean="0">
                <a:solidFill>
                  <a:srgbClr val="00FFFF"/>
                </a:solidFill>
                <a:latin typeface="Qanelas ExtraBold" panose="00000900000000000000" pitchFamily="50" charset="-52"/>
              </a:rPr>
              <a:t>не отвечает потребностям времени</a:t>
            </a:r>
            <a:r>
              <a:rPr lang="ru-RU" sz="2000" dirty="0" smtClean="0">
                <a:solidFill>
                  <a:schemeClr val="bg1"/>
                </a:solidFill>
                <a:latin typeface="Qanelas Medium" panose="00000600000000000000" pitchFamily="50" charset="-52"/>
              </a:rPr>
              <a:t>, когда технологии быстро развиваются и </a:t>
            </a:r>
            <a:r>
              <a:rPr lang="ru-RU" sz="2000" dirty="0" smtClean="0">
                <a:solidFill>
                  <a:schemeClr val="bg1"/>
                </a:solidFill>
                <a:latin typeface="Qanelas Medium" panose="00000600000000000000" pitchFamily="50" charset="-52"/>
              </a:rPr>
              <a:t>устаревают</a:t>
            </a:r>
            <a:endParaRPr lang="en-US" sz="2000" dirty="0" smtClean="0">
              <a:solidFill>
                <a:schemeClr val="bg1"/>
              </a:solidFill>
              <a:latin typeface="Qanelas Medium" panose="00000600000000000000" pitchFamily="50" charset="-52"/>
            </a:endParaRPr>
          </a:p>
          <a:p>
            <a:pPr>
              <a:spcAft>
                <a:spcPts val="1800"/>
              </a:spcAft>
            </a:pPr>
            <a:endParaRPr lang="en-US" sz="2000" dirty="0">
              <a:solidFill>
                <a:srgbClr val="FFC000"/>
              </a:solidFill>
              <a:latin typeface="Qanelas Medium" panose="00000600000000000000" pitchFamily="50" charset="-52"/>
            </a:endParaRPr>
          </a:p>
          <a:p>
            <a:pPr>
              <a:spcAft>
                <a:spcPts val="1800"/>
              </a:spcAft>
            </a:pPr>
            <a:r>
              <a:rPr lang="ru-RU" sz="2000" dirty="0" smtClean="0">
                <a:solidFill>
                  <a:schemeClr val="bg1"/>
                </a:solidFill>
                <a:latin typeface="Qanelas Medium" panose="00000600000000000000" pitchFamily="50" charset="-52"/>
              </a:rPr>
              <a:t>В </a:t>
            </a:r>
            <a:r>
              <a:rPr lang="ru-RU" sz="2000" dirty="0" smtClean="0">
                <a:solidFill>
                  <a:schemeClr val="bg1"/>
                </a:solidFill>
                <a:latin typeface="Qanelas Medium" panose="00000600000000000000" pitchFamily="50" charset="-52"/>
              </a:rPr>
              <a:t>коммерческом образовании </a:t>
            </a:r>
            <a:r>
              <a:rPr lang="ru-RU" sz="2000" u="sng" dirty="0" smtClean="0">
                <a:solidFill>
                  <a:srgbClr val="00FFFF"/>
                </a:solidFill>
                <a:latin typeface="Qanelas ExtraBold" panose="00000900000000000000" pitchFamily="50" charset="-52"/>
              </a:rPr>
              <a:t>недостаток общеприменимых стандартов </a:t>
            </a:r>
            <a:r>
              <a:rPr lang="ru-RU" sz="2000" dirty="0" smtClean="0">
                <a:solidFill>
                  <a:schemeClr val="bg1"/>
                </a:solidFill>
                <a:latin typeface="Qanelas Medium" panose="00000600000000000000" pitchFamily="50" charset="-52"/>
              </a:rPr>
              <a:t>и системы оценки</a:t>
            </a:r>
            <a:endParaRPr lang="ru-RU" sz="2000" dirty="0">
              <a:solidFill>
                <a:schemeClr val="bg1"/>
              </a:solidFill>
              <a:latin typeface="Qanelas Medium" panose="00000600000000000000" pitchFamily="50" charset="-52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D382C58F-79F7-4C68-97B9-5D837FC3A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8" y="717488"/>
            <a:ext cx="5902002" cy="353593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ru-RU" sz="3600" dirty="0">
                <a:solidFill>
                  <a:srgbClr val="00FFFF"/>
                </a:solidFill>
                <a:latin typeface="Qanelas Heavy" panose="00000A00000000000000" pitchFamily="50" charset="-52"/>
              </a:rPr>
              <a:t>2. </a:t>
            </a:r>
            <a:r>
              <a:rPr lang="ru-RU" sz="3600" dirty="0" smtClean="0">
                <a:solidFill>
                  <a:srgbClr val="00FFFF"/>
                </a:solidFill>
                <a:latin typeface="Qanelas Heavy" panose="00000A00000000000000" pitchFamily="50" charset="-52"/>
              </a:rPr>
              <a:t>ПРОБЛЕМА</a:t>
            </a:r>
            <a:endParaRPr lang="ru-RU" sz="3600" dirty="0">
              <a:solidFill>
                <a:srgbClr val="00FFFF"/>
              </a:solidFill>
              <a:latin typeface="Qanelas Heavy" panose="00000A00000000000000" pitchFamily="50" charset="-52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2FF420F-BA88-424B-A77F-101AAE2C24BA}"/>
              </a:ext>
            </a:extLst>
          </p:cNvPr>
          <p:cNvGrpSpPr/>
          <p:nvPr/>
        </p:nvGrpSpPr>
        <p:grpSpPr>
          <a:xfrm>
            <a:off x="715108" y="6054908"/>
            <a:ext cx="5751867" cy="479899"/>
            <a:chOff x="2200092" y="6054908"/>
            <a:chExt cx="5751867" cy="479899"/>
          </a:xfrm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52273195-DC1E-4842-B8BC-28595AB4EBD8}"/>
                </a:ext>
              </a:extLst>
            </p:cNvPr>
            <p:cNvGrpSpPr/>
            <p:nvPr/>
          </p:nvGrpSpPr>
          <p:grpSpPr>
            <a:xfrm>
              <a:off x="2200092" y="6098059"/>
              <a:ext cx="3383712" cy="381675"/>
              <a:chOff x="1423509" y="6013708"/>
              <a:chExt cx="3914430" cy="441538"/>
            </a:xfrm>
          </p:grpSpPr>
          <p:pic>
            <p:nvPicPr>
              <p:cNvPr id="24" name="logo.png" descr="logo.png">
                <a:extLst>
                  <a:ext uri="{FF2B5EF4-FFF2-40B4-BE49-F238E27FC236}">
                    <a16:creationId xmlns:a16="http://schemas.microsoft.com/office/drawing/2014/main" id="{FE129559-1200-4F44-9254-1CE5692A52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4121651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" name="ME-RII-2-RGB.png" descr="ME-RII-2-RGB.png">
                <a:extLst>
                  <a:ext uri="{FF2B5EF4-FFF2-40B4-BE49-F238E27FC236}">
                    <a16:creationId xmlns:a16="http://schemas.microsoft.com/office/drawing/2014/main" id="{FB3D481D-4686-4314-B57F-7ADE5EF936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133099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" name="Sputnik_logo.svg.png" descr="Sputnik_logo.svg.png">
                <a:extLst>
                  <a:ext uri="{FF2B5EF4-FFF2-40B4-BE49-F238E27FC236}">
                    <a16:creationId xmlns:a16="http://schemas.microsoft.com/office/drawing/2014/main" id="{CC403BBE-6575-4644-84A2-142BDF5EF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23509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7" name="Рисунок 26">
                <a:extLst>
                  <a:ext uri="{FF2B5EF4-FFF2-40B4-BE49-F238E27FC236}">
                    <a16:creationId xmlns:a16="http://schemas.microsoft.com/office/drawing/2014/main" id="{02D0C960-75FF-431A-8189-0F07F40AF8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7945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21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67659C1F-652B-48D5-BC52-8297671C41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627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596BF99B-31D7-48F6-814A-9A7315CFA2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6841344" y="6054908"/>
              <a:ext cx="595632" cy="467975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F92769D3-8FA4-427D-9BAC-F0A4798C5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060" y="6054908"/>
              <a:ext cx="479899" cy="479899"/>
            </a:xfrm>
            <a:prstGeom prst="rect">
              <a:avLst/>
            </a:prstGeom>
          </p:spPr>
        </p:pic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8" y="3675381"/>
            <a:ext cx="798528" cy="79852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8" y="1788569"/>
            <a:ext cx="798528" cy="79852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065" y="0"/>
            <a:ext cx="4795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123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8" y="1252772"/>
            <a:ext cx="1293085" cy="12930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740" y="1373389"/>
            <a:ext cx="1051849" cy="10518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466" y="1823659"/>
            <a:ext cx="45031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ru-RU" sz="4400" dirty="0" smtClean="0">
                <a:solidFill>
                  <a:srgbClr val="00FFFF"/>
                </a:solidFill>
                <a:latin typeface="Qanelas Black" panose="00000A00000000000000" pitchFamily="50" charset="-52"/>
              </a:rPr>
              <a:t>ПОЛЬЗОВАТЕЛИ</a:t>
            </a:r>
            <a:endParaRPr lang="ru-RU" sz="4400" dirty="0">
              <a:solidFill>
                <a:srgbClr val="00FFFF"/>
              </a:solidFill>
              <a:latin typeface="Qanelas Black" panose="00000A00000000000000" pitchFamily="50" charset="-52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C1EFE0C0-50F6-438C-AC5F-7CBFF2BA9BBA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311292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3. РЕШЕНИЕ </a:t>
            </a:r>
            <a:r>
              <a:rPr lang="ru-RU" sz="3600" dirty="0" smtClean="0">
                <a:solidFill>
                  <a:schemeClr val="bg1"/>
                </a:solidFill>
                <a:latin typeface="Qanelas Heavy" panose="00000A00000000000000" pitchFamily="50" charset="-52"/>
              </a:rPr>
              <a:t>И ПРЕИМУЩЕСТВА</a:t>
            </a:r>
            <a:endParaRPr lang="ru-RU" sz="3600" dirty="0">
              <a:solidFill>
                <a:schemeClr val="bg1"/>
              </a:solidFill>
              <a:latin typeface="Qanelas Heavy" panose="00000A00000000000000" pitchFamily="50" charset="-52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78962" y="2875508"/>
            <a:ext cx="4769338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u="sng" dirty="0">
                <a:solidFill>
                  <a:schemeClr val="bg1"/>
                </a:solidFill>
                <a:latin typeface="Qanelas" panose="00000500000000000000" pitchFamily="50" charset="-52"/>
              </a:rPr>
              <a:t>О</a:t>
            </a:r>
            <a:r>
              <a:rPr lang="ru-RU" sz="1900" u="sng" dirty="0" smtClean="0">
                <a:solidFill>
                  <a:schemeClr val="bg1"/>
                </a:solidFill>
                <a:latin typeface="Qanelas" panose="00000500000000000000" pitchFamily="50" charset="-52"/>
              </a:rPr>
              <a:t>ценить </a:t>
            </a:r>
            <a:r>
              <a:rPr lang="ru-RU" sz="1900" u="sng" dirty="0">
                <a:solidFill>
                  <a:schemeClr val="bg1"/>
                </a:solidFill>
                <a:latin typeface="Qanelas" panose="00000500000000000000" pitchFamily="50" charset="-52"/>
              </a:rPr>
              <a:t>свои навыки </a:t>
            </a:r>
            <a:r>
              <a:rPr lang="ru-RU" sz="1900" dirty="0">
                <a:solidFill>
                  <a:schemeClr val="bg1"/>
                </a:solidFill>
                <a:latin typeface="Qanelas" panose="00000500000000000000" pitchFamily="50" charset="-52"/>
              </a:rPr>
              <a:t>и получить их общий </a:t>
            </a:r>
            <a:r>
              <a:rPr lang="ru-RU" sz="1900" dirty="0" smtClean="0">
                <a:solidFill>
                  <a:schemeClr val="bg1"/>
                </a:solidFill>
                <a:latin typeface="Qanelas" panose="00000500000000000000" pitchFamily="50" charset="-52"/>
              </a:rPr>
              <a:t>портрет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1900" dirty="0" smtClean="0">
              <a:solidFill>
                <a:schemeClr val="bg1"/>
              </a:solidFill>
              <a:latin typeface="Qanelas" panose="00000500000000000000" pitchFamily="50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u="sng" dirty="0" smtClean="0">
                <a:solidFill>
                  <a:schemeClr val="bg1"/>
                </a:solidFill>
                <a:latin typeface="Qanelas" panose="00000500000000000000" pitchFamily="50" charset="-52"/>
              </a:rPr>
              <a:t>Выбор партнеров </a:t>
            </a:r>
            <a:r>
              <a:rPr lang="ru-RU" sz="1900" dirty="0">
                <a:solidFill>
                  <a:schemeClr val="bg1"/>
                </a:solidFill>
                <a:latin typeface="Qanelas" panose="00000500000000000000" pitchFamily="50" charset="-52"/>
              </a:rPr>
              <a:t>для обучения и </a:t>
            </a:r>
            <a:r>
              <a:rPr lang="ru-RU" sz="1900" dirty="0" smtClean="0">
                <a:solidFill>
                  <a:schemeClr val="bg1"/>
                </a:solidFill>
                <a:latin typeface="Qanelas" panose="00000500000000000000" pitchFamily="50" charset="-52"/>
              </a:rPr>
              <a:t>развития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1900" dirty="0">
              <a:solidFill>
                <a:schemeClr val="bg1"/>
              </a:solidFill>
              <a:latin typeface="Qanelas" panose="00000500000000000000" pitchFamily="50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u="sng" dirty="0" smtClean="0">
                <a:solidFill>
                  <a:schemeClr val="bg1"/>
                </a:solidFill>
                <a:latin typeface="Qanelas" panose="00000500000000000000" pitchFamily="50" charset="-52"/>
              </a:rPr>
              <a:t>Защита </a:t>
            </a:r>
            <a:r>
              <a:rPr lang="ru-RU" sz="1900" u="sng" dirty="0">
                <a:solidFill>
                  <a:schemeClr val="bg1"/>
                </a:solidFill>
                <a:latin typeface="Qanelas" panose="00000500000000000000" pitchFamily="50" charset="-52"/>
              </a:rPr>
              <a:t>от манипуляции </a:t>
            </a:r>
            <a:r>
              <a:rPr lang="ru-RU" sz="1900" dirty="0">
                <a:solidFill>
                  <a:schemeClr val="bg1"/>
                </a:solidFill>
                <a:latin typeface="Qanelas" panose="00000500000000000000" pitchFamily="50" charset="-52"/>
              </a:rPr>
              <a:t>и злоупотребления своими </a:t>
            </a:r>
            <a:r>
              <a:rPr lang="ru-RU" sz="1900" dirty="0" smtClean="0">
                <a:solidFill>
                  <a:schemeClr val="bg1"/>
                </a:solidFill>
                <a:latin typeface="Qanelas" panose="00000500000000000000" pitchFamily="50" charset="-52"/>
              </a:rPr>
              <a:t>данными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1900" dirty="0">
              <a:solidFill>
                <a:schemeClr val="bg1"/>
              </a:solidFill>
              <a:latin typeface="Qanelas" panose="00000500000000000000" pitchFamily="50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u="sng" dirty="0" smtClean="0">
                <a:solidFill>
                  <a:schemeClr val="bg1"/>
                </a:solidFill>
                <a:latin typeface="Qanelas" panose="00000500000000000000" pitchFamily="50" charset="-52"/>
              </a:rPr>
              <a:t>Понимание </a:t>
            </a:r>
            <a:r>
              <a:rPr lang="ru-RU" sz="1900" u="sng" dirty="0">
                <a:solidFill>
                  <a:schemeClr val="bg1"/>
                </a:solidFill>
                <a:latin typeface="Qanelas" panose="00000500000000000000" pitchFamily="50" charset="-52"/>
              </a:rPr>
              <a:t>своей стоимости </a:t>
            </a:r>
            <a:r>
              <a:rPr lang="ru-RU" sz="1900" dirty="0">
                <a:solidFill>
                  <a:schemeClr val="bg1"/>
                </a:solidFill>
                <a:latin typeface="Qanelas" panose="00000500000000000000" pitchFamily="50" charset="-52"/>
              </a:rPr>
              <a:t>как </a:t>
            </a:r>
            <a:r>
              <a:rPr lang="ru-RU" sz="1900" dirty="0" smtClean="0">
                <a:solidFill>
                  <a:schemeClr val="bg1"/>
                </a:solidFill>
                <a:latin typeface="Qanelas" panose="00000500000000000000" pitchFamily="50" charset="-52"/>
              </a:rPr>
              <a:t>специалиста</a:t>
            </a:r>
            <a:endParaRPr lang="ru-RU" sz="1900" dirty="0">
              <a:solidFill>
                <a:schemeClr val="bg1"/>
              </a:solidFill>
              <a:latin typeface="Qanelas" panose="00000500000000000000" pitchFamily="50" charset="-5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235700" y="2875507"/>
            <a:ext cx="4521200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u="sng" dirty="0">
                <a:solidFill>
                  <a:schemeClr val="bg1"/>
                </a:solidFill>
                <a:latin typeface="Qanelas" panose="00000500000000000000" pitchFamily="50" charset="-52"/>
              </a:rPr>
              <a:t>Э</a:t>
            </a:r>
            <a:r>
              <a:rPr lang="ru-RU" sz="1900" u="sng" dirty="0" smtClean="0">
                <a:solidFill>
                  <a:schemeClr val="bg1"/>
                </a:solidFill>
                <a:latin typeface="Qanelas" panose="00000500000000000000" pitchFamily="50" charset="-52"/>
              </a:rPr>
              <a:t>кономия</a:t>
            </a:r>
            <a:r>
              <a:rPr lang="ru-RU" sz="1900" dirty="0" smtClean="0">
                <a:solidFill>
                  <a:schemeClr val="bg1"/>
                </a:solidFill>
                <a:latin typeface="Qanelas" panose="00000500000000000000" pitchFamily="50" charset="-52"/>
              </a:rPr>
              <a:t> </a:t>
            </a:r>
            <a:r>
              <a:rPr lang="ru-RU" sz="1900" dirty="0">
                <a:solidFill>
                  <a:schemeClr val="bg1"/>
                </a:solidFill>
                <a:latin typeface="Qanelas" panose="00000500000000000000" pitchFamily="50" charset="-52"/>
              </a:rPr>
              <a:t>на поиске квалифицированного </a:t>
            </a:r>
            <a:r>
              <a:rPr lang="ru-RU" sz="1900" dirty="0" smtClean="0">
                <a:solidFill>
                  <a:schemeClr val="bg1"/>
                </a:solidFill>
                <a:latin typeface="Qanelas" panose="00000500000000000000" pitchFamily="50" charset="-52"/>
              </a:rPr>
              <a:t>персонала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1900" dirty="0">
              <a:solidFill>
                <a:schemeClr val="bg1"/>
              </a:solidFill>
              <a:latin typeface="Qanelas" panose="00000500000000000000" pitchFamily="50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u="sng" dirty="0" smtClean="0">
                <a:solidFill>
                  <a:schemeClr val="bg1"/>
                </a:solidFill>
                <a:latin typeface="Qanelas" panose="00000500000000000000" pitchFamily="50" charset="-52"/>
              </a:rPr>
              <a:t>Отбор </a:t>
            </a:r>
            <a:r>
              <a:rPr lang="ru-RU" sz="1900" dirty="0" smtClean="0">
                <a:solidFill>
                  <a:schemeClr val="bg1"/>
                </a:solidFill>
                <a:latin typeface="Qanelas" panose="00000500000000000000" pitchFamily="50" charset="-52"/>
              </a:rPr>
              <a:t>по квалификации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1900" dirty="0">
              <a:solidFill>
                <a:schemeClr val="bg1"/>
              </a:solidFill>
              <a:latin typeface="Qanelas" panose="00000500000000000000" pitchFamily="50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dirty="0" smtClean="0">
                <a:solidFill>
                  <a:schemeClr val="bg1"/>
                </a:solidFill>
                <a:latin typeface="Qanelas" panose="00000500000000000000" pitchFamily="50" charset="-52"/>
              </a:rPr>
              <a:t>Объективная </a:t>
            </a:r>
            <a:r>
              <a:rPr lang="ru-RU" sz="1900" u="sng" dirty="0">
                <a:solidFill>
                  <a:schemeClr val="bg1"/>
                </a:solidFill>
                <a:latin typeface="Qanelas" panose="00000500000000000000" pitchFamily="50" charset="-52"/>
              </a:rPr>
              <a:t>экспертиза </a:t>
            </a:r>
            <a:r>
              <a:rPr lang="ru-RU" sz="1900" u="sng" dirty="0" smtClean="0">
                <a:solidFill>
                  <a:schemeClr val="bg1"/>
                </a:solidFill>
                <a:latin typeface="Qanelas" panose="00000500000000000000" pitchFamily="50" charset="-52"/>
              </a:rPr>
              <a:t>навыков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1900" dirty="0">
              <a:solidFill>
                <a:schemeClr val="bg1"/>
              </a:solidFill>
              <a:latin typeface="Qanelas" panose="00000500000000000000" pitchFamily="50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bg1"/>
                </a:solidFill>
                <a:latin typeface="Qanelas" panose="00000500000000000000" pitchFamily="50" charset="-52"/>
              </a:rPr>
              <a:t>Скорость и </a:t>
            </a:r>
            <a:r>
              <a:rPr lang="ru-RU" sz="1900" u="sng" dirty="0">
                <a:solidFill>
                  <a:schemeClr val="bg1"/>
                </a:solidFill>
                <a:latin typeface="Qanelas" panose="00000500000000000000" pitchFamily="50" charset="-52"/>
              </a:rPr>
              <a:t>качество </a:t>
            </a:r>
            <a:r>
              <a:rPr lang="ru-RU" sz="1900" u="sng" dirty="0" smtClean="0">
                <a:solidFill>
                  <a:schemeClr val="bg1"/>
                </a:solidFill>
                <a:latin typeface="Qanelas" panose="00000500000000000000" pitchFamily="50" charset="-52"/>
              </a:rPr>
              <a:t>оценки</a:t>
            </a:r>
          </a:p>
          <a:p>
            <a:pPr>
              <a:buFont typeface="Symbol" panose="05050102010706020507" pitchFamily="18" charset="2"/>
              <a:buChar char="·"/>
            </a:pPr>
            <a:endParaRPr lang="ru-RU" sz="1900" dirty="0">
              <a:solidFill>
                <a:schemeClr val="bg1"/>
              </a:solidFill>
              <a:latin typeface="Qanelas" panose="00000500000000000000" pitchFamily="50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dirty="0" smtClean="0">
                <a:solidFill>
                  <a:schemeClr val="bg1"/>
                </a:solidFill>
                <a:latin typeface="Qanelas" panose="00000500000000000000" pitchFamily="50" charset="-52"/>
              </a:rPr>
              <a:t>Точечное </a:t>
            </a:r>
            <a:r>
              <a:rPr lang="ru-RU" sz="1900" u="sng" dirty="0" smtClean="0">
                <a:solidFill>
                  <a:schemeClr val="bg1"/>
                </a:solidFill>
                <a:latin typeface="Qanelas" panose="00000500000000000000" pitchFamily="50" charset="-52"/>
              </a:rPr>
              <a:t>модульно</a:t>
            </a:r>
            <a:r>
              <a:rPr lang="ru-RU" sz="1900" u="sng" dirty="0">
                <a:solidFill>
                  <a:schemeClr val="bg1"/>
                </a:solidFill>
                <a:latin typeface="Qanelas" panose="00000500000000000000" pitchFamily="50" charset="-52"/>
              </a:rPr>
              <a:t>е</a:t>
            </a:r>
            <a:r>
              <a:rPr lang="ru-RU" sz="1900" u="sng" dirty="0" smtClean="0">
                <a:solidFill>
                  <a:schemeClr val="bg1"/>
                </a:solidFill>
                <a:latin typeface="Qanelas" panose="00000500000000000000" pitchFamily="50" charset="-52"/>
              </a:rPr>
              <a:t> обучение </a:t>
            </a:r>
            <a:endParaRPr lang="ru-RU" sz="1900" u="sng" dirty="0" smtClean="0">
              <a:solidFill>
                <a:schemeClr val="bg1"/>
              </a:solidFill>
              <a:latin typeface="Qanelas" panose="00000500000000000000" pitchFamily="50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1900" dirty="0">
              <a:solidFill>
                <a:schemeClr val="bg1"/>
              </a:solidFill>
              <a:latin typeface="Qanelas" panose="00000500000000000000" pitchFamily="50" charset="-5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55740" y="1823659"/>
            <a:ext cx="44630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ru-RU" sz="4400" dirty="0" smtClean="0">
                <a:solidFill>
                  <a:srgbClr val="00FFFF"/>
                </a:solidFill>
                <a:latin typeface="Qanelas Black" panose="00000A00000000000000" pitchFamily="50" charset="-52"/>
              </a:rPr>
              <a:t>РАБОТОДАТЕЛЬ</a:t>
            </a:r>
            <a:endParaRPr lang="ru-RU" sz="4400" dirty="0">
              <a:solidFill>
                <a:srgbClr val="00FFFF"/>
              </a:solidFill>
              <a:latin typeface="Qanelas Black" panose="00000A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1759136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2" y="1423042"/>
            <a:ext cx="1231901" cy="123190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00" y="1399147"/>
            <a:ext cx="1255796" cy="12557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2068" y="1823659"/>
            <a:ext cx="3009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ru-RU" sz="4400" dirty="0" smtClean="0">
                <a:solidFill>
                  <a:srgbClr val="00FFFF"/>
                </a:solidFill>
                <a:latin typeface="Qanelas Black" panose="00000A00000000000000" pitchFamily="50" charset="-52"/>
              </a:rPr>
              <a:t>ПАРТНЁРЫ</a:t>
            </a:r>
            <a:endParaRPr lang="ru-RU" sz="4400" dirty="0">
              <a:solidFill>
                <a:srgbClr val="00FFFF"/>
              </a:solidFill>
              <a:latin typeface="Qanelas Black" panose="00000A00000000000000" pitchFamily="50" charset="-52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C1EFE0C0-50F6-438C-AC5F-7CBFF2BA9BBA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311292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3. РЕШЕНИЕ </a:t>
            </a:r>
            <a:r>
              <a:rPr lang="ru-RU" sz="3600" dirty="0" smtClean="0">
                <a:solidFill>
                  <a:schemeClr val="bg1"/>
                </a:solidFill>
                <a:latin typeface="Qanelas Heavy" panose="00000A00000000000000" pitchFamily="50" charset="-52"/>
              </a:rPr>
              <a:t>И ПРЕИМУЩЕСТВА</a:t>
            </a:r>
            <a:endParaRPr lang="ru-RU" sz="3600" dirty="0">
              <a:solidFill>
                <a:schemeClr val="bg1"/>
              </a:solidFill>
              <a:latin typeface="Qanelas Heavy" panose="00000A00000000000000" pitchFamily="50" charset="-52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78962" y="3079456"/>
            <a:ext cx="4769338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u="sng" dirty="0" smtClean="0">
                <a:solidFill>
                  <a:schemeClr val="bg1"/>
                </a:solidFill>
                <a:latin typeface="Qanelas" panose="00000500000000000000" pitchFamily="50" charset="-52"/>
              </a:rPr>
              <a:t>Охват</a:t>
            </a:r>
            <a:r>
              <a:rPr lang="ru-RU" sz="1900" dirty="0" smtClean="0">
                <a:solidFill>
                  <a:schemeClr val="bg1"/>
                </a:solidFill>
                <a:latin typeface="Qanelas" panose="00000500000000000000" pitchFamily="50" charset="-52"/>
              </a:rPr>
              <a:t> клиентов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1900" dirty="0" smtClean="0">
              <a:solidFill>
                <a:schemeClr val="bg1"/>
              </a:solidFill>
              <a:latin typeface="Qanelas" panose="00000500000000000000" pitchFamily="50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u="sng" dirty="0" smtClean="0">
                <a:solidFill>
                  <a:schemeClr val="bg1"/>
                </a:solidFill>
                <a:latin typeface="Qanelas" panose="00000500000000000000" pitchFamily="50" charset="-52"/>
              </a:rPr>
              <a:t>Удалённая оценка</a:t>
            </a:r>
            <a:r>
              <a:rPr lang="ru-RU" sz="1900" dirty="0" smtClean="0">
                <a:solidFill>
                  <a:schemeClr val="bg1"/>
                </a:solidFill>
                <a:latin typeface="Qanelas" panose="00000500000000000000" pitchFamily="50" charset="-52"/>
              </a:rPr>
              <a:t> навыков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1900" dirty="0">
              <a:solidFill>
                <a:schemeClr val="bg1"/>
              </a:solidFill>
              <a:latin typeface="Qanelas" panose="00000500000000000000" pitchFamily="50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u="sng" dirty="0" smtClean="0">
                <a:solidFill>
                  <a:schemeClr val="bg1"/>
                </a:solidFill>
                <a:latin typeface="Qanelas" panose="00000500000000000000" pitchFamily="50" charset="-52"/>
              </a:rPr>
              <a:t>Быстрая реакция</a:t>
            </a:r>
            <a:r>
              <a:rPr lang="ru-RU" sz="1900" dirty="0" smtClean="0">
                <a:solidFill>
                  <a:schemeClr val="bg1"/>
                </a:solidFill>
                <a:latin typeface="Qanelas" panose="00000500000000000000" pitchFamily="50" charset="-52"/>
              </a:rPr>
              <a:t> на условия рынка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1900" dirty="0">
              <a:solidFill>
                <a:schemeClr val="bg1"/>
              </a:solidFill>
              <a:latin typeface="Qanelas" panose="00000500000000000000" pitchFamily="50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u="sng" dirty="0" smtClean="0">
                <a:solidFill>
                  <a:schemeClr val="bg1"/>
                </a:solidFill>
                <a:latin typeface="Qanelas" panose="00000500000000000000" pitchFamily="50" charset="-52"/>
              </a:rPr>
              <a:t>Сертифицированные</a:t>
            </a:r>
            <a:r>
              <a:rPr lang="ru-RU" sz="1900" dirty="0" smtClean="0">
                <a:solidFill>
                  <a:schemeClr val="bg1"/>
                </a:solidFill>
                <a:latin typeface="Qanelas" panose="00000500000000000000" pitchFamily="50" charset="-52"/>
              </a:rPr>
              <a:t> программы и экспертные знания</a:t>
            </a:r>
            <a:endParaRPr lang="ru-RU" sz="1900" dirty="0">
              <a:solidFill>
                <a:schemeClr val="bg1"/>
              </a:solidFill>
              <a:latin typeface="Qanelas" panose="00000500000000000000" pitchFamily="50" charset="-5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235700" y="3079455"/>
            <a:ext cx="452120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u="sng" dirty="0" smtClean="0">
                <a:solidFill>
                  <a:schemeClr val="bg1"/>
                </a:solidFill>
                <a:latin typeface="Qanelas" panose="00000500000000000000" pitchFamily="50" charset="-52"/>
              </a:rPr>
              <a:t>Внедрение критериев</a:t>
            </a:r>
            <a:r>
              <a:rPr lang="ru-RU" sz="1900" dirty="0" smtClean="0">
                <a:solidFill>
                  <a:schemeClr val="bg1"/>
                </a:solidFill>
                <a:latin typeface="Qanelas" panose="00000500000000000000" pitchFamily="50" charset="-52"/>
              </a:rPr>
              <a:t> оценки новых навыков и знаний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1900" dirty="0" smtClean="0">
              <a:solidFill>
                <a:schemeClr val="bg1"/>
              </a:solidFill>
              <a:latin typeface="Qanelas" panose="00000500000000000000" pitchFamily="50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dirty="0" smtClean="0">
                <a:solidFill>
                  <a:schemeClr val="bg1"/>
                </a:solidFill>
                <a:latin typeface="Qanelas" panose="00000500000000000000" pitchFamily="50" charset="-52"/>
              </a:rPr>
              <a:t>Создание </a:t>
            </a:r>
            <a:r>
              <a:rPr lang="ru-RU" sz="1900" u="sng" dirty="0" smtClean="0">
                <a:solidFill>
                  <a:schemeClr val="bg1"/>
                </a:solidFill>
                <a:latin typeface="Qanelas" panose="00000500000000000000" pitchFamily="50" charset="-52"/>
              </a:rPr>
              <a:t>экспертных групп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1900" dirty="0" smtClean="0">
              <a:solidFill>
                <a:schemeClr val="bg1"/>
              </a:solidFill>
              <a:latin typeface="Qanelas" panose="00000500000000000000" pitchFamily="50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u="sng" dirty="0" smtClean="0">
                <a:solidFill>
                  <a:schemeClr val="bg1"/>
                </a:solidFill>
                <a:latin typeface="Qanelas" panose="00000500000000000000" pitchFamily="50" charset="-52"/>
              </a:rPr>
              <a:t>Моментальное распространение</a:t>
            </a:r>
            <a:r>
              <a:rPr lang="ru-RU" sz="1900" dirty="0" smtClean="0">
                <a:solidFill>
                  <a:schemeClr val="bg1"/>
                </a:solidFill>
                <a:latin typeface="Qanelas" panose="00000500000000000000" pitchFamily="50" charset="-52"/>
              </a:rPr>
              <a:t> способов сертификации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1900" dirty="0" smtClean="0">
              <a:solidFill>
                <a:schemeClr val="bg1"/>
              </a:solidFill>
              <a:latin typeface="Qanelas" panose="00000500000000000000" pitchFamily="50" charset="-5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u="sng" dirty="0" smtClean="0">
                <a:solidFill>
                  <a:schemeClr val="bg1"/>
                </a:solidFill>
                <a:latin typeface="Qanelas" panose="00000500000000000000" pitchFamily="50" charset="-52"/>
              </a:rPr>
              <a:t>Роялти</a:t>
            </a:r>
            <a:r>
              <a:rPr lang="ru-RU" sz="1900" dirty="0" smtClean="0">
                <a:solidFill>
                  <a:schemeClr val="bg1"/>
                </a:solidFill>
                <a:latin typeface="Qanelas" panose="00000500000000000000" pitchFamily="50" charset="-52"/>
              </a:rPr>
              <a:t> от дохода платформы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1900" dirty="0">
              <a:solidFill>
                <a:schemeClr val="bg1"/>
              </a:solidFill>
              <a:latin typeface="Qanelas" panose="00000500000000000000" pitchFamily="50" charset="-5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54495" y="1823659"/>
            <a:ext cx="3143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ru-RU" sz="4400" dirty="0" smtClean="0">
                <a:solidFill>
                  <a:srgbClr val="00FFFF"/>
                </a:solidFill>
                <a:latin typeface="Qanelas Black" panose="00000A00000000000000" pitchFamily="50" charset="-52"/>
              </a:rPr>
              <a:t>ЭКСПЕРТЫ</a:t>
            </a:r>
            <a:endParaRPr lang="ru-RU" sz="4400" dirty="0">
              <a:solidFill>
                <a:srgbClr val="00FFFF"/>
              </a:solidFill>
              <a:latin typeface="Qanelas Black" panose="00000A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58051984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blog.equinix.com/wp-content/uploads/2017/10/blockcha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0" y="19049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C1EFE0C0-50F6-438C-AC5F-7CBFF2BA9BBA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311292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 smtClean="0">
                <a:solidFill>
                  <a:schemeClr val="bg1"/>
                </a:solidFill>
                <a:latin typeface="Qanelas Heavy" panose="00000A00000000000000" pitchFamily="50" charset="-52"/>
              </a:rPr>
              <a:t>4. </a:t>
            </a:r>
            <a:r>
              <a:rPr lang="en-US" sz="3600" dirty="0" smtClean="0">
                <a:solidFill>
                  <a:schemeClr val="bg1"/>
                </a:solidFill>
                <a:latin typeface="Qanelas Heavy" panose="00000A00000000000000" pitchFamily="50" charset="-52"/>
              </a:rPr>
              <a:t>EVO </a:t>
            </a:r>
            <a:r>
              <a:rPr lang="ru-RU" sz="3600" dirty="0" smtClean="0">
                <a:solidFill>
                  <a:schemeClr val="bg1"/>
                </a:solidFill>
                <a:latin typeface="Qanelas Heavy" panose="00000A00000000000000" pitchFamily="50" charset="-52"/>
              </a:rPr>
              <a:t>ЭТО:</a:t>
            </a:r>
            <a:endParaRPr lang="ru-RU" sz="3600" dirty="0">
              <a:solidFill>
                <a:schemeClr val="bg1"/>
              </a:solidFill>
              <a:latin typeface="Qanelas Heavy" panose="00000A00000000000000" pitchFamily="50" charset="-5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337408" y="1606255"/>
            <a:ext cx="668899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Qanelas" panose="00000500000000000000" pitchFamily="50" charset="-52"/>
              </a:rPr>
              <a:t>Объединение </a:t>
            </a:r>
            <a:r>
              <a:rPr lang="ru-RU" sz="2000" b="1" dirty="0">
                <a:solidFill>
                  <a:srgbClr val="00FFFF"/>
                </a:solidFill>
                <a:latin typeface="Qanelas Bold" panose="00000800000000000000" pitchFamily="50" charset="-52"/>
              </a:rPr>
              <a:t>сертификационных </a:t>
            </a:r>
            <a:r>
              <a:rPr lang="ru-RU" sz="2000" b="1" dirty="0" smtClean="0">
                <a:solidFill>
                  <a:srgbClr val="00FFFF"/>
                </a:solidFill>
                <a:latin typeface="Qanelas Bold" panose="00000800000000000000" pitchFamily="50" charset="-52"/>
              </a:rPr>
              <a:t>систем</a:t>
            </a:r>
          </a:p>
          <a:p>
            <a:r>
              <a:rPr lang="ru-RU" sz="2000" dirty="0">
                <a:solidFill>
                  <a:schemeClr val="bg1"/>
                </a:solidFill>
                <a:latin typeface="Qanelas" panose="00000500000000000000" pitchFamily="50" charset="-52"/>
              </a:rPr>
              <a:t/>
            </a:r>
            <a:br>
              <a:rPr lang="ru-RU" sz="2000" dirty="0">
                <a:solidFill>
                  <a:schemeClr val="bg1"/>
                </a:solidFill>
                <a:latin typeface="Qanelas" panose="00000500000000000000" pitchFamily="50" charset="-52"/>
              </a:rPr>
            </a:br>
            <a:r>
              <a:rPr lang="ru-RU" sz="2000" dirty="0" smtClean="0">
                <a:solidFill>
                  <a:schemeClr val="bg1"/>
                </a:solidFill>
                <a:latin typeface="Qanelas" panose="00000500000000000000" pitchFamily="50" charset="-52"/>
              </a:rPr>
              <a:t>Доступные </a:t>
            </a:r>
            <a:r>
              <a:rPr lang="ru-RU" sz="2000" b="1" dirty="0">
                <a:solidFill>
                  <a:srgbClr val="00FFFF"/>
                </a:solidFill>
                <a:latin typeface="Qanelas Bold" panose="00000800000000000000" pitchFamily="50" charset="-52"/>
              </a:rPr>
              <a:t>инструменты </a:t>
            </a:r>
            <a:r>
              <a:rPr lang="ru-RU" sz="2000" b="1" dirty="0" smtClean="0">
                <a:solidFill>
                  <a:srgbClr val="00FFFF"/>
                </a:solidFill>
                <a:latin typeface="Qanelas Bold" panose="00000800000000000000" pitchFamily="50" charset="-52"/>
              </a:rPr>
              <a:t>сертификации</a:t>
            </a:r>
          </a:p>
          <a:p>
            <a:r>
              <a:rPr lang="ru-RU" sz="2000" dirty="0">
                <a:solidFill>
                  <a:schemeClr val="bg1"/>
                </a:solidFill>
                <a:latin typeface="Qanelas" panose="00000500000000000000" pitchFamily="50" charset="-52"/>
              </a:rPr>
              <a:t/>
            </a:r>
            <a:br>
              <a:rPr lang="ru-RU" sz="2000" dirty="0">
                <a:solidFill>
                  <a:schemeClr val="bg1"/>
                </a:solidFill>
                <a:latin typeface="Qanelas" panose="00000500000000000000" pitchFamily="50" charset="-52"/>
              </a:rPr>
            </a:br>
            <a:r>
              <a:rPr lang="ru-RU" sz="2000" dirty="0" smtClean="0">
                <a:solidFill>
                  <a:schemeClr val="bg1"/>
                </a:solidFill>
                <a:latin typeface="Qanelas" panose="00000500000000000000" pitchFamily="50" charset="-52"/>
              </a:rPr>
              <a:t>Модули развития </a:t>
            </a:r>
            <a:r>
              <a:rPr lang="ru-RU" sz="2000" b="1" dirty="0" err="1" smtClean="0">
                <a:solidFill>
                  <a:srgbClr val="00FFFF"/>
                </a:solidFill>
                <a:latin typeface="Qanelas Bold" panose="00000800000000000000" pitchFamily="50" charset="-52"/>
              </a:rPr>
              <a:t>Easy-Knowledge</a:t>
            </a:r>
            <a:endParaRPr lang="ru-RU" sz="2000" b="1" dirty="0" smtClean="0">
              <a:solidFill>
                <a:srgbClr val="00FFFF"/>
              </a:solidFill>
              <a:latin typeface="Qanelas Bold" panose="00000800000000000000" pitchFamily="50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Qanelas" panose="00000500000000000000" pitchFamily="50" charset="-52"/>
              </a:rPr>
              <a:t/>
            </a:r>
            <a:br>
              <a:rPr lang="ru-RU" sz="2000" dirty="0">
                <a:solidFill>
                  <a:schemeClr val="bg1"/>
                </a:solidFill>
                <a:latin typeface="Qanelas" panose="00000500000000000000" pitchFamily="50" charset="-52"/>
              </a:rPr>
            </a:br>
            <a:r>
              <a:rPr lang="ru-RU" sz="2000" dirty="0" smtClean="0">
                <a:solidFill>
                  <a:schemeClr val="bg1"/>
                </a:solidFill>
                <a:latin typeface="Qanelas" panose="00000500000000000000" pitchFamily="50" charset="-52"/>
              </a:rPr>
              <a:t>Инструменты </a:t>
            </a:r>
            <a:r>
              <a:rPr lang="ru-RU" sz="2000" b="1" dirty="0" smtClean="0">
                <a:solidFill>
                  <a:srgbClr val="00FFFF"/>
                </a:solidFill>
                <a:latin typeface="Qanelas Bold" panose="00000800000000000000" pitchFamily="50" charset="-52"/>
              </a:rPr>
              <a:t>анализа</a:t>
            </a:r>
            <a:endParaRPr lang="en-US" sz="2000" b="1" dirty="0" smtClean="0">
              <a:solidFill>
                <a:srgbClr val="00FFFF"/>
              </a:solidFill>
              <a:latin typeface="Qanelas Bold" panose="00000800000000000000" pitchFamily="50" charset="-52"/>
            </a:endParaRPr>
          </a:p>
          <a:p>
            <a:endParaRPr lang="ru-RU" sz="2000" dirty="0" smtClean="0">
              <a:solidFill>
                <a:schemeClr val="bg1"/>
              </a:solidFill>
              <a:latin typeface="Qanelas" panose="00000500000000000000" pitchFamily="50" charset="-52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Qanelas" panose="00000500000000000000" pitchFamily="50" charset="-52"/>
              </a:rPr>
              <a:t>Возможность </a:t>
            </a:r>
            <a:r>
              <a:rPr lang="ru-RU" sz="2000" b="1" dirty="0">
                <a:solidFill>
                  <a:srgbClr val="00FFFF"/>
                </a:solidFill>
                <a:latin typeface="Qanelas Bold" panose="00000800000000000000" pitchFamily="50" charset="-52"/>
              </a:rPr>
              <a:t>объективной оценки </a:t>
            </a:r>
            <a:endParaRPr lang="ru-RU" sz="2000" b="1" dirty="0" smtClean="0">
              <a:solidFill>
                <a:srgbClr val="00FFFF"/>
              </a:solidFill>
              <a:latin typeface="Qanelas Bold" panose="00000800000000000000" pitchFamily="50" charset="-52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Qanelas" panose="00000500000000000000" pitchFamily="50" charset="-52"/>
              </a:rPr>
              <a:t>для </a:t>
            </a:r>
            <a:r>
              <a:rPr lang="ru-RU" sz="2000" dirty="0">
                <a:solidFill>
                  <a:schemeClr val="bg1"/>
                </a:solidFill>
                <a:latin typeface="Qanelas" panose="00000500000000000000" pitchFamily="50" charset="-52"/>
              </a:rPr>
              <a:t>любого уровня </a:t>
            </a:r>
            <a:r>
              <a:rPr lang="ru-RU" sz="2000" dirty="0" smtClean="0">
                <a:solidFill>
                  <a:schemeClr val="bg1"/>
                </a:solidFill>
                <a:latin typeface="Qanelas" panose="00000500000000000000" pitchFamily="50" charset="-52"/>
              </a:rPr>
              <a:t>навыка</a:t>
            </a:r>
            <a:endParaRPr lang="en-US" sz="2000" dirty="0" smtClean="0">
              <a:solidFill>
                <a:schemeClr val="bg1"/>
              </a:solidFill>
              <a:latin typeface="Qanelas" panose="00000500000000000000" pitchFamily="50" charset="-52"/>
            </a:endParaRPr>
          </a:p>
          <a:p>
            <a:endParaRPr lang="ru-RU" sz="2000" dirty="0" smtClean="0">
              <a:solidFill>
                <a:schemeClr val="bg1"/>
              </a:solidFill>
              <a:latin typeface="Qanelas" panose="00000500000000000000" pitchFamily="50" charset="-52"/>
            </a:endParaRPr>
          </a:p>
          <a:p>
            <a:r>
              <a:rPr lang="ru-RU" sz="2000" b="1" dirty="0" smtClean="0">
                <a:solidFill>
                  <a:srgbClr val="00FFFF"/>
                </a:solidFill>
                <a:latin typeface="Qanelas Bold" panose="00000800000000000000" pitchFamily="50" charset="-52"/>
              </a:rPr>
              <a:t>Мотивационно-развивающая</a:t>
            </a:r>
            <a:r>
              <a:rPr lang="ru-RU" sz="2000" dirty="0" smtClean="0">
                <a:solidFill>
                  <a:schemeClr val="bg1"/>
                </a:solidFill>
                <a:latin typeface="Qanelas" panose="00000500000000000000" pitchFamily="50" charset="-52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Qanelas" panose="00000500000000000000" pitchFamily="50" charset="-52"/>
              </a:rPr>
              <a:t>программа </a:t>
            </a:r>
            <a:endParaRPr lang="ru-RU" sz="2000" dirty="0" smtClean="0">
              <a:solidFill>
                <a:schemeClr val="bg1"/>
              </a:solidFill>
              <a:latin typeface="Qanelas" panose="00000500000000000000" pitchFamily="50" charset="-52"/>
            </a:endParaRPr>
          </a:p>
          <a:p>
            <a:endParaRPr lang="en-US" sz="2000" dirty="0">
              <a:solidFill>
                <a:schemeClr val="bg1"/>
              </a:solidFill>
              <a:latin typeface="Qanelas" panose="00000500000000000000" pitchFamily="50" charset="-52"/>
            </a:endParaRPr>
          </a:p>
          <a:p>
            <a:r>
              <a:rPr lang="ru-RU" sz="2000" b="1" dirty="0" smtClean="0">
                <a:solidFill>
                  <a:srgbClr val="00FFFF"/>
                </a:solidFill>
                <a:latin typeface="Qanelas Bold" panose="00000800000000000000" pitchFamily="50" charset="-52"/>
              </a:rPr>
              <a:t>Смарт-контракты</a:t>
            </a:r>
            <a:endParaRPr lang="ru-RU" sz="2000" b="1" dirty="0">
              <a:solidFill>
                <a:srgbClr val="00FFFF"/>
              </a:solidFill>
              <a:latin typeface="Qanelas Bold" panose="00000800000000000000" pitchFamily="50" charset="-52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114" y="1606255"/>
            <a:ext cx="4315685" cy="431568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8" y="1638124"/>
            <a:ext cx="262792" cy="26279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8" y="2205167"/>
            <a:ext cx="262792" cy="26279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8" y="2772210"/>
            <a:ext cx="262792" cy="26279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66" y="3486616"/>
            <a:ext cx="262792" cy="26279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66" y="4069626"/>
            <a:ext cx="262792" cy="262792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66" y="4944742"/>
            <a:ext cx="262792" cy="26279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66" y="5659148"/>
            <a:ext cx="262792" cy="26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551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173FB6F-03C9-426B-AA2B-E1899DF924BC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1037622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5. ФИНАНСОВАЯ </a:t>
            </a:r>
            <a:r>
              <a:rPr lang="ru-RU" sz="3600" dirty="0" smtClean="0">
                <a:solidFill>
                  <a:schemeClr val="bg1"/>
                </a:solidFill>
                <a:latin typeface="Qanelas Heavy" panose="00000A00000000000000" pitchFamily="50" charset="-52"/>
              </a:rPr>
              <a:t>МОДЕЛЬ</a:t>
            </a:r>
            <a:endParaRPr lang="ru-RU" sz="3600" dirty="0">
              <a:solidFill>
                <a:schemeClr val="bg1"/>
              </a:solidFill>
              <a:latin typeface="Qanelas Heavy" panose="00000A00000000000000" pitchFamily="50" charset="-5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39609-C941-4096-8432-DD5A9A47A0A6}"/>
              </a:ext>
            </a:extLst>
          </p:cNvPr>
          <p:cNvSpPr txBox="1"/>
          <p:nvPr/>
        </p:nvSpPr>
        <p:spPr>
          <a:xfrm>
            <a:off x="9038524" y="3370991"/>
            <a:ext cx="23342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  <a:latin typeface="Qanelas Bold" panose="00000800000000000000" pitchFamily="50" charset="-52"/>
              </a:rPr>
              <a:t>Услуги </a:t>
            </a:r>
          </a:p>
          <a:p>
            <a:pPr algn="ctr"/>
            <a:r>
              <a:rPr lang="ru-RU" sz="2000" dirty="0" smtClean="0">
                <a:solidFill>
                  <a:schemeClr val="bg1"/>
                </a:solidFill>
                <a:latin typeface="Qanelas Bold" panose="00000800000000000000" pitchFamily="50" charset="-52"/>
              </a:rPr>
              <a:t>сертификации </a:t>
            </a:r>
          </a:p>
          <a:p>
            <a:pPr algn="ctr"/>
            <a:r>
              <a:rPr lang="ru-RU" sz="2000" dirty="0" smtClean="0">
                <a:solidFill>
                  <a:schemeClr val="bg1"/>
                </a:solidFill>
                <a:latin typeface="Qanelas Bold" panose="00000800000000000000" pitchFamily="50" charset="-52"/>
              </a:rPr>
              <a:t>по </a:t>
            </a: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</a:rPr>
              <a:t>программам </a:t>
            </a:r>
            <a:endParaRPr lang="ru-RU" sz="2000" dirty="0" smtClean="0">
              <a:solidFill>
                <a:schemeClr val="bg1"/>
              </a:solidFill>
              <a:latin typeface="Qanelas Bold" panose="00000800000000000000" pitchFamily="50" charset="-52"/>
            </a:endParaRPr>
          </a:p>
          <a:p>
            <a:pPr algn="ctr"/>
            <a:r>
              <a:rPr lang="ru-RU" sz="2000" dirty="0" smtClean="0">
                <a:solidFill>
                  <a:schemeClr val="bg1"/>
                </a:solidFill>
                <a:latin typeface="Qanelas Bold" panose="00000800000000000000" pitchFamily="50" charset="-52"/>
              </a:rPr>
              <a:t>самой </a:t>
            </a: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</a:rPr>
              <a:t>платформы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A96F76-94D4-4CA5-AA6F-A307F6849CAF}"/>
              </a:ext>
            </a:extLst>
          </p:cNvPr>
          <p:cNvSpPr txBox="1"/>
          <p:nvPr/>
        </p:nvSpPr>
        <p:spPr>
          <a:xfrm>
            <a:off x="5861069" y="3643364"/>
            <a:ext cx="282962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  <a:latin typeface="Qanelas Bold" panose="00000800000000000000" pitchFamily="50" charset="-52"/>
              </a:rPr>
              <a:t>Продажа </a:t>
            </a:r>
          </a:p>
          <a:p>
            <a:pPr algn="ctr"/>
            <a:r>
              <a:rPr lang="ru-RU" sz="2000" dirty="0" smtClean="0">
                <a:solidFill>
                  <a:schemeClr val="bg1"/>
                </a:solidFill>
                <a:latin typeface="Qanelas Bold" panose="00000800000000000000" pitchFamily="50" charset="-52"/>
              </a:rPr>
              <a:t>собственных</a:t>
            </a:r>
          </a:p>
          <a:p>
            <a:pPr algn="ctr"/>
            <a:r>
              <a:rPr lang="ru-RU" sz="2000" dirty="0" smtClean="0">
                <a:solidFill>
                  <a:schemeClr val="bg1"/>
                </a:solidFill>
                <a:latin typeface="Qanelas Bold" panose="00000800000000000000" pitchFamily="50" charset="-52"/>
              </a:rPr>
              <a:t>услуг</a:t>
            </a:r>
            <a:r>
              <a:rPr lang="ru-RU" sz="2000" dirty="0" smtClean="0">
                <a:solidFill>
                  <a:schemeClr val="bg1"/>
                </a:solidFill>
                <a:latin typeface="Qanelas Bold" panose="00000800000000000000" pitchFamily="50" charset="-52"/>
              </a:rPr>
              <a:t>, оплата </a:t>
            </a:r>
          </a:p>
          <a:p>
            <a:pPr algn="ctr"/>
            <a:r>
              <a:rPr lang="ru-RU" sz="2000" dirty="0" smtClean="0">
                <a:solidFill>
                  <a:schemeClr val="bg1"/>
                </a:solidFill>
                <a:latin typeface="Qanelas Bold" panose="00000800000000000000" pitchFamily="50" charset="-52"/>
              </a:rPr>
              <a:t>автоматизированного </a:t>
            </a:r>
          </a:p>
          <a:p>
            <a:pPr algn="ctr"/>
            <a:r>
              <a:rPr lang="ru-RU" sz="2000" dirty="0" err="1" smtClean="0">
                <a:solidFill>
                  <a:schemeClr val="bg1"/>
                </a:solidFill>
                <a:latin typeface="Qanelas Bold" panose="00000800000000000000" pitchFamily="50" charset="-52"/>
              </a:rPr>
              <a:t>прокторинга</a:t>
            </a:r>
            <a:endParaRPr lang="ru-RU" sz="2000" dirty="0">
              <a:solidFill>
                <a:schemeClr val="bg1"/>
              </a:solidFill>
              <a:latin typeface="Qanelas Bold" panose="00000800000000000000" pitchFamily="50" charset="-52"/>
            </a:endParaRP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8C67152E-0F92-4549-81E3-856F5A175FB6}"/>
              </a:ext>
            </a:extLst>
          </p:cNvPr>
          <p:cNvGrpSpPr/>
          <p:nvPr/>
        </p:nvGrpSpPr>
        <p:grpSpPr>
          <a:xfrm>
            <a:off x="857238" y="2493091"/>
            <a:ext cx="1539620" cy="1539620"/>
            <a:chOff x="715108" y="3291892"/>
            <a:chExt cx="1634067" cy="1634067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A4D5130B-E4EE-46B6-B02C-84AF5ABC4B0E}"/>
                </a:ext>
              </a:extLst>
            </p:cNvPr>
            <p:cNvSpPr/>
            <p:nvPr/>
          </p:nvSpPr>
          <p:spPr>
            <a:xfrm>
              <a:off x="715108" y="3291892"/>
              <a:ext cx="1634067" cy="1634067"/>
            </a:xfrm>
            <a:prstGeom prst="ellipse">
              <a:avLst/>
            </a:prstGeom>
            <a:noFill/>
            <a:ln w="571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E07B460F-F8C4-4BFA-A013-89B137572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481" y="3699097"/>
              <a:ext cx="789319" cy="789319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7766BB8-27CF-4B03-92D2-92EE26580B74}"/>
              </a:ext>
            </a:extLst>
          </p:cNvPr>
          <p:cNvSpPr txBox="1"/>
          <p:nvPr/>
        </p:nvSpPr>
        <p:spPr>
          <a:xfrm>
            <a:off x="726803" y="4238171"/>
            <a:ext cx="18004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  <a:latin typeface="Qanelas Bold" panose="00000800000000000000" pitchFamily="50" charset="-52"/>
              </a:rPr>
              <a:t>Партнерская </a:t>
            </a:r>
          </a:p>
          <a:p>
            <a:pPr algn="ctr"/>
            <a:r>
              <a:rPr lang="ru-RU" sz="2000" dirty="0" smtClean="0">
                <a:solidFill>
                  <a:schemeClr val="bg1"/>
                </a:solidFill>
                <a:latin typeface="Qanelas Bold" panose="00000800000000000000" pitchFamily="50" charset="-52"/>
              </a:rPr>
              <a:t>программа</a:t>
            </a:r>
            <a:endParaRPr lang="ru-RU" sz="2000" dirty="0" smtClean="0">
              <a:solidFill>
                <a:schemeClr val="bg1"/>
              </a:solidFill>
              <a:latin typeface="Qanelas Bold" panose="00000800000000000000" pitchFamily="50" charset="-52"/>
            </a:endParaRPr>
          </a:p>
          <a:p>
            <a:pPr algn="ctr"/>
            <a:r>
              <a:rPr lang="ru-RU" sz="2000" dirty="0" err="1" smtClean="0">
                <a:solidFill>
                  <a:schemeClr val="bg1"/>
                </a:solidFill>
                <a:latin typeface="Qanelas Bold" panose="00000800000000000000" pitchFamily="50" charset="-52"/>
              </a:rPr>
              <a:t>Токен</a:t>
            </a:r>
            <a:endParaRPr lang="ru-RU" sz="2000" dirty="0">
              <a:solidFill>
                <a:schemeClr val="bg1"/>
              </a:solidFill>
              <a:latin typeface="Qanelas Bold" panose="00000800000000000000" pitchFamily="50" charset="-52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F633C46-206E-4DBC-8E40-D3FAC5B77F8C}"/>
              </a:ext>
            </a:extLst>
          </p:cNvPr>
          <p:cNvSpPr txBox="1"/>
          <p:nvPr/>
        </p:nvSpPr>
        <p:spPr>
          <a:xfrm>
            <a:off x="3873131" y="3856275"/>
            <a:ext cx="13740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err="1" smtClean="0">
                <a:solidFill>
                  <a:schemeClr val="bg1"/>
                </a:solidFill>
                <a:latin typeface="Qanelas Bold" panose="00000800000000000000" pitchFamily="50" charset="-52"/>
              </a:rPr>
              <a:t>Кэшбэк</a:t>
            </a:r>
            <a:r>
              <a:rPr lang="ru-RU" sz="2000" dirty="0" smtClean="0">
                <a:solidFill>
                  <a:schemeClr val="bg1"/>
                </a:solidFill>
                <a:latin typeface="Qanelas Bold" panose="00000800000000000000" pitchFamily="50" charset="-52"/>
              </a:rPr>
              <a:t> и </a:t>
            </a:r>
          </a:p>
          <a:p>
            <a:pPr algn="ctr"/>
            <a:r>
              <a:rPr lang="ru-RU" sz="2000" dirty="0" smtClean="0">
                <a:solidFill>
                  <a:schemeClr val="bg1"/>
                </a:solidFill>
                <a:latin typeface="Qanelas Bold" panose="00000800000000000000" pitchFamily="50" charset="-52"/>
              </a:rPr>
              <a:t>скидка</a:t>
            </a:r>
            <a:endParaRPr lang="ru-RU" sz="2000" dirty="0">
              <a:solidFill>
                <a:schemeClr val="bg1"/>
              </a:solidFill>
              <a:latin typeface="Qanelas Bold" panose="00000800000000000000" pitchFamily="50" charset="-52"/>
            </a:endParaRPr>
          </a:p>
        </p:txBody>
      </p:sp>
      <p:cxnSp>
        <p:nvCxnSpPr>
          <p:cNvPr id="1040" name="Прямая со стрелкой 1039">
            <a:extLst>
              <a:ext uri="{FF2B5EF4-FFF2-40B4-BE49-F238E27FC236}">
                <a16:creationId xmlns:a16="http://schemas.microsoft.com/office/drawing/2014/main" id="{5803F07C-D379-4F81-A862-9CC0DEC1D2D9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2396858" y="2397813"/>
            <a:ext cx="6932444" cy="865088"/>
          </a:xfrm>
          <a:prstGeom prst="straightConnector1">
            <a:avLst/>
          </a:prstGeom>
          <a:ln w="28575">
            <a:solidFill>
              <a:srgbClr val="899DB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>
            <a:extLst>
              <a:ext uri="{FF2B5EF4-FFF2-40B4-BE49-F238E27FC236}">
                <a16:creationId xmlns:a16="http://schemas.microsoft.com/office/drawing/2014/main" id="{BDD5DFF1-74C5-4F06-B7D3-0951857DC7F6}"/>
              </a:ext>
            </a:extLst>
          </p:cNvPr>
          <p:cNvSpPr/>
          <p:nvPr/>
        </p:nvSpPr>
        <p:spPr>
          <a:xfrm>
            <a:off x="3731005" y="2106950"/>
            <a:ext cx="1539620" cy="1539620"/>
          </a:xfrm>
          <a:prstGeom prst="ellipse">
            <a:avLst/>
          </a:prstGeom>
          <a:solidFill>
            <a:schemeClr val="tx1"/>
          </a:solidFill>
          <a:ln w="571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2B78F45D-2B9E-4C1B-B76F-BCAA7B6F5289}"/>
              </a:ext>
            </a:extLst>
          </p:cNvPr>
          <p:cNvSpPr/>
          <p:nvPr/>
        </p:nvSpPr>
        <p:spPr>
          <a:xfrm>
            <a:off x="6458839" y="1843663"/>
            <a:ext cx="1539620" cy="1539620"/>
          </a:xfrm>
          <a:prstGeom prst="ellipse">
            <a:avLst/>
          </a:prstGeom>
          <a:solidFill>
            <a:schemeClr val="tx1"/>
          </a:solidFill>
          <a:ln w="571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BB292FA5-6002-4BFE-9334-3969FC7CB357}"/>
              </a:ext>
            </a:extLst>
          </p:cNvPr>
          <p:cNvGrpSpPr/>
          <p:nvPr/>
        </p:nvGrpSpPr>
        <p:grpSpPr>
          <a:xfrm>
            <a:off x="944228" y="6054908"/>
            <a:ext cx="9924694" cy="479899"/>
            <a:chOff x="1090731" y="6054908"/>
            <a:chExt cx="9924694" cy="479899"/>
          </a:xfrm>
        </p:grpSpPr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8E1A9D60-3A18-4D31-8D7D-2DA88E008742}"/>
                </a:ext>
              </a:extLst>
            </p:cNvPr>
            <p:cNvGrpSpPr/>
            <p:nvPr/>
          </p:nvGrpSpPr>
          <p:grpSpPr>
            <a:xfrm>
              <a:off x="1090731" y="6098059"/>
              <a:ext cx="5670091" cy="381675"/>
              <a:chOff x="140150" y="6013708"/>
              <a:chExt cx="6559417" cy="441538"/>
            </a:xfrm>
          </p:grpSpPr>
          <p:pic>
            <p:nvPicPr>
              <p:cNvPr id="39" name="logo.png" descr="logo.png">
                <a:extLst>
                  <a:ext uri="{FF2B5EF4-FFF2-40B4-BE49-F238E27FC236}">
                    <a16:creationId xmlns:a16="http://schemas.microsoft.com/office/drawing/2014/main" id="{6A8C3839-B29C-44E7-8A58-96669ABEC9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483279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ME-RII-2-RGB.png" descr="ME-RII-2-RGB.png">
                <a:extLst>
                  <a:ext uri="{FF2B5EF4-FFF2-40B4-BE49-F238E27FC236}">
                    <a16:creationId xmlns:a16="http://schemas.microsoft.com/office/drawing/2014/main" id="{A3BDFA8E-C14B-4DA2-99A1-309058A612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672799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Sputnik_logo.svg.png" descr="Sputnik_logo.svg.png">
                <a:extLst>
                  <a:ext uri="{FF2B5EF4-FFF2-40B4-BE49-F238E27FC236}">
                    <a16:creationId xmlns:a16="http://schemas.microsoft.com/office/drawing/2014/main" id="{4C4090B6-BACC-4E9B-8617-3B46EE18C1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0150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5" name="Рисунок 44">
                <a:extLst>
                  <a:ext uri="{FF2B5EF4-FFF2-40B4-BE49-F238E27FC236}">
                    <a16:creationId xmlns:a16="http://schemas.microsoft.com/office/drawing/2014/main" id="{0785C49E-A1BC-48AC-BA72-6A81DD627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4391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33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543AC01D-5ABA-41C6-B63C-6B38B64D6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8808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E30A596D-D9DC-406B-A451-E6C9B1EFD3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117294" y="6054908"/>
              <a:ext cx="595632" cy="467975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0C87CB7D-7AF8-42A1-8D02-EE988611D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5526" y="6054908"/>
              <a:ext cx="479899" cy="479899"/>
            </a:xfrm>
            <a:prstGeom prst="rect">
              <a:avLst/>
            </a:prstGeom>
          </p:spPr>
        </p:pic>
      </p:grpSp>
      <p:sp>
        <p:nvSpPr>
          <p:cNvPr id="47" name="Овал 46">
            <a:extLst>
              <a:ext uri="{FF2B5EF4-FFF2-40B4-BE49-F238E27FC236}">
                <a16:creationId xmlns:a16="http://schemas.microsoft.com/office/drawing/2014/main" id="{2B78F45D-2B9E-4C1B-B76F-BCAA7B6F5289}"/>
              </a:ext>
            </a:extLst>
          </p:cNvPr>
          <p:cNvSpPr/>
          <p:nvPr/>
        </p:nvSpPr>
        <p:spPr>
          <a:xfrm>
            <a:off x="9352161" y="1427745"/>
            <a:ext cx="1539620" cy="1539620"/>
          </a:xfrm>
          <a:prstGeom prst="ellipse">
            <a:avLst/>
          </a:prstGeom>
          <a:solidFill>
            <a:schemeClr val="tx1"/>
          </a:solidFill>
          <a:ln w="571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794" y="1787989"/>
            <a:ext cx="797785" cy="79778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45" y="2186882"/>
            <a:ext cx="727978" cy="72797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54" y="2453777"/>
            <a:ext cx="869315" cy="86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858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/>
          <p:cNvSpPr/>
          <p:nvPr/>
        </p:nvSpPr>
        <p:spPr>
          <a:xfrm>
            <a:off x="907585" y="2173255"/>
            <a:ext cx="2933204" cy="2933204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FF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173FB6F-03C9-426B-AA2B-E1899DF924BC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1037622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5. ФИНАНСОВАЯ </a:t>
            </a:r>
            <a:r>
              <a:rPr lang="ru-RU" sz="3600" dirty="0" smtClean="0">
                <a:solidFill>
                  <a:schemeClr val="bg1"/>
                </a:solidFill>
                <a:latin typeface="Qanelas Heavy" panose="00000A00000000000000" pitchFamily="50" charset="-52"/>
              </a:rPr>
              <a:t>МОДЕЛЬ</a:t>
            </a:r>
            <a:endParaRPr lang="ru-RU" sz="3600" dirty="0">
              <a:solidFill>
                <a:schemeClr val="bg1"/>
              </a:solidFill>
              <a:latin typeface="Qanelas Heavy" panose="00000A00000000000000" pitchFamily="50" charset="-5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66BB8-27CF-4B03-92D2-92EE26580B74}"/>
              </a:ext>
            </a:extLst>
          </p:cNvPr>
          <p:cNvSpPr txBox="1"/>
          <p:nvPr/>
        </p:nvSpPr>
        <p:spPr>
          <a:xfrm>
            <a:off x="1383549" y="3035113"/>
            <a:ext cx="20457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solidFill>
                  <a:srgbClr val="00FFFF"/>
                </a:solidFill>
                <a:latin typeface="Qanelas Bold" panose="00000800000000000000" pitchFamily="50" charset="-52"/>
              </a:rPr>
              <a:t>Каналы </a:t>
            </a:r>
          </a:p>
          <a:p>
            <a:pPr algn="ctr"/>
            <a:r>
              <a:rPr lang="ru-RU" sz="2400" dirty="0" smtClean="0">
                <a:solidFill>
                  <a:srgbClr val="00FFFF"/>
                </a:solidFill>
                <a:latin typeface="Qanelas Bold" panose="00000800000000000000" pitchFamily="50" charset="-52"/>
              </a:rPr>
              <a:t>привлечения</a:t>
            </a:r>
          </a:p>
          <a:p>
            <a:pPr algn="ctr"/>
            <a:r>
              <a:rPr lang="ru-RU" sz="2400" dirty="0" smtClean="0">
                <a:solidFill>
                  <a:srgbClr val="00FFFF"/>
                </a:solidFill>
                <a:latin typeface="Qanelas Bold" panose="00000800000000000000" pitchFamily="50" charset="-52"/>
              </a:rPr>
              <a:t>клиентов</a:t>
            </a:r>
            <a:endParaRPr lang="ru-RU" sz="2400" dirty="0">
              <a:solidFill>
                <a:srgbClr val="00FFFF"/>
              </a:solidFill>
              <a:latin typeface="Qanelas Bold" panose="00000800000000000000" pitchFamily="50" charset="-52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BB292FA5-6002-4BFE-9334-3969FC7CB357}"/>
              </a:ext>
            </a:extLst>
          </p:cNvPr>
          <p:cNvGrpSpPr/>
          <p:nvPr/>
        </p:nvGrpSpPr>
        <p:grpSpPr>
          <a:xfrm>
            <a:off x="944228" y="6054908"/>
            <a:ext cx="9924694" cy="479899"/>
            <a:chOff x="1090731" y="6054908"/>
            <a:chExt cx="9924694" cy="479899"/>
          </a:xfrm>
        </p:grpSpPr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8E1A9D60-3A18-4D31-8D7D-2DA88E008742}"/>
                </a:ext>
              </a:extLst>
            </p:cNvPr>
            <p:cNvGrpSpPr/>
            <p:nvPr/>
          </p:nvGrpSpPr>
          <p:grpSpPr>
            <a:xfrm>
              <a:off x="1090731" y="6098059"/>
              <a:ext cx="5670091" cy="381675"/>
              <a:chOff x="140150" y="6013708"/>
              <a:chExt cx="6559417" cy="441538"/>
            </a:xfrm>
          </p:grpSpPr>
          <p:pic>
            <p:nvPicPr>
              <p:cNvPr id="39" name="logo.png" descr="logo.png">
                <a:extLst>
                  <a:ext uri="{FF2B5EF4-FFF2-40B4-BE49-F238E27FC236}">
                    <a16:creationId xmlns:a16="http://schemas.microsoft.com/office/drawing/2014/main" id="{6A8C3839-B29C-44E7-8A58-96669ABEC9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483279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ME-RII-2-RGB.png" descr="ME-RII-2-RGB.png">
                <a:extLst>
                  <a:ext uri="{FF2B5EF4-FFF2-40B4-BE49-F238E27FC236}">
                    <a16:creationId xmlns:a16="http://schemas.microsoft.com/office/drawing/2014/main" id="{A3BDFA8E-C14B-4DA2-99A1-309058A612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672799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Sputnik_logo.svg.png" descr="Sputnik_logo.svg.png">
                <a:extLst>
                  <a:ext uri="{FF2B5EF4-FFF2-40B4-BE49-F238E27FC236}">
                    <a16:creationId xmlns:a16="http://schemas.microsoft.com/office/drawing/2014/main" id="{4C4090B6-BACC-4E9B-8617-3B46EE18C1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0150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5" name="Рисунок 44">
                <a:extLst>
                  <a:ext uri="{FF2B5EF4-FFF2-40B4-BE49-F238E27FC236}">
                    <a16:creationId xmlns:a16="http://schemas.microsoft.com/office/drawing/2014/main" id="{0785C49E-A1BC-48AC-BA72-6A81DD627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4391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33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543AC01D-5ABA-41C6-B63C-6B38B64D6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8808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E30A596D-D9DC-406B-A451-E6C9B1EFD3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117294" y="6054908"/>
              <a:ext cx="595632" cy="467975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0C87CB7D-7AF8-42A1-8D02-EE988611D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5526" y="6054908"/>
              <a:ext cx="479899" cy="479899"/>
            </a:xfrm>
            <a:prstGeom prst="rect">
              <a:avLst/>
            </a:prstGeom>
          </p:spPr>
        </p:pic>
      </p:grpSp>
      <p:sp>
        <p:nvSpPr>
          <p:cNvPr id="26" name="Левая фигурная скобка 25"/>
          <p:cNvSpPr/>
          <p:nvPr/>
        </p:nvSpPr>
        <p:spPr>
          <a:xfrm>
            <a:off x="4935661" y="1759299"/>
            <a:ext cx="627609" cy="3607391"/>
          </a:xfrm>
          <a:prstGeom prst="leftBrace">
            <a:avLst>
              <a:gd name="adj1" fmla="val 102223"/>
              <a:gd name="adj2" fmla="val 50000"/>
            </a:avLst>
          </a:prstGeom>
          <a:ln w="5715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633C46-206E-4DBC-8E40-D3FAC5B77F8C}"/>
              </a:ext>
            </a:extLst>
          </p:cNvPr>
          <p:cNvSpPr txBox="1"/>
          <p:nvPr/>
        </p:nvSpPr>
        <p:spPr>
          <a:xfrm>
            <a:off x="6088627" y="1884907"/>
            <a:ext cx="5209382" cy="3356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Qanelas Bold" panose="00000800000000000000" pitchFamily="50" charset="-52"/>
              </a:rPr>
              <a:t>Самостоятельный трафик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Qanelas Bold" panose="00000800000000000000" pitchFamily="50" charset="-52"/>
              </a:rPr>
              <a:t>Трафик от работодателей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Qanelas Bold" panose="00000800000000000000" pitchFamily="50" charset="-52"/>
              </a:rPr>
              <a:t>От партнёров по оценке и сертификации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Qanelas Bold" panose="00000800000000000000" pitchFamily="50" charset="-52"/>
              </a:rPr>
              <a:t>От партнеров по образованию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Qanelas Bold" panose="00000800000000000000" pitchFamily="50" charset="-52"/>
              </a:rPr>
              <a:t>Через компании-партнёров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2608189" y="1942097"/>
            <a:ext cx="1055207" cy="988354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FF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FFFF"/>
                </a:solidFill>
                <a:latin typeface="Qanelas ExtraBold" panose="00000900000000000000" pitchFamily="50" charset="-52"/>
              </a:rPr>
              <a:t>LTV</a:t>
            </a:r>
            <a:r>
              <a:rPr lang="ru-RU" dirty="0" smtClean="0">
                <a:solidFill>
                  <a:srgbClr val="00FFFF"/>
                </a:solidFill>
                <a:latin typeface="Qanelas ExtraBold" panose="00000900000000000000" pitchFamily="50" charset="-52"/>
              </a:rPr>
              <a:t> </a:t>
            </a:r>
            <a:r>
              <a:rPr lang="ru-RU" dirty="0">
                <a:solidFill>
                  <a:srgbClr val="00FFFF"/>
                </a:solidFill>
              </a:rPr>
              <a:t>↑</a:t>
            </a:r>
            <a:endParaRPr lang="ru-RU" dirty="0">
              <a:solidFill>
                <a:srgbClr val="00FFFF"/>
              </a:solidFill>
              <a:latin typeface="Qanelas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4619327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19677</TotalTime>
  <Words>857</Words>
  <Application>Microsoft Office PowerPoint</Application>
  <PresentationFormat>Широкоэкранный</PresentationFormat>
  <Paragraphs>157</Paragraphs>
  <Slides>15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31" baseType="lpstr">
      <vt:lpstr>Qanelas Bold</vt:lpstr>
      <vt:lpstr>Lato</vt:lpstr>
      <vt:lpstr>Qanelas ExtraBold</vt:lpstr>
      <vt:lpstr>Qanelas</vt:lpstr>
      <vt:lpstr>Yu Gothic UI Semibold</vt:lpstr>
      <vt:lpstr>Calibri</vt:lpstr>
      <vt:lpstr>inherit</vt:lpstr>
      <vt:lpstr>Qanelas Black</vt:lpstr>
      <vt:lpstr>Qanelas Medium</vt:lpstr>
      <vt:lpstr>Qanelas Heavy</vt:lpstr>
      <vt:lpstr>Segoe UI</vt:lpstr>
      <vt:lpstr>Arial</vt:lpstr>
      <vt:lpstr>Calibri Light</vt:lpstr>
      <vt:lpstr>Qanelas SemiBold</vt:lpstr>
      <vt:lpstr>Symbol</vt:lpstr>
      <vt:lpstr>Тема Office</vt:lpstr>
      <vt:lpstr>Презентация PowerPoint</vt:lpstr>
      <vt:lpstr>Презентация PowerPoint</vt:lpstr>
      <vt:lpstr>1. МИССИЯ И НАПРАВЛЕНИЯ</vt:lpstr>
      <vt:lpstr>2. ПРОБЛЕМА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Sanzharevski</dc:creator>
  <cp:lastModifiedBy>octoberon@yandex.ru</cp:lastModifiedBy>
  <cp:revision>1037</cp:revision>
  <dcterms:created xsi:type="dcterms:W3CDTF">2016-05-16T09:44:36Z</dcterms:created>
  <dcterms:modified xsi:type="dcterms:W3CDTF">2018-02-24T11:39:01Z</dcterms:modified>
</cp:coreProperties>
</file>